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6"/>
  </p:sldMasterIdLst>
  <p:notesMasterIdLst>
    <p:notesMasterId r:id="rId33"/>
  </p:notesMasterIdLst>
  <p:handoutMasterIdLst>
    <p:handoutMasterId r:id="rId34"/>
  </p:handoutMasterIdLst>
  <p:sldIdLst>
    <p:sldId id="412" r:id="rId7"/>
    <p:sldId id="626" r:id="rId8"/>
    <p:sldId id="627" r:id="rId9"/>
    <p:sldId id="647" r:id="rId10"/>
    <p:sldId id="631" r:id="rId11"/>
    <p:sldId id="635" r:id="rId12"/>
    <p:sldId id="633" r:id="rId13"/>
    <p:sldId id="654" r:id="rId14"/>
    <p:sldId id="640" r:id="rId15"/>
    <p:sldId id="642" r:id="rId16"/>
    <p:sldId id="653" r:id="rId17"/>
    <p:sldId id="646" r:id="rId18"/>
    <p:sldId id="652" r:id="rId19"/>
    <p:sldId id="613" r:id="rId20"/>
    <p:sldId id="650" r:id="rId21"/>
    <p:sldId id="638" r:id="rId22"/>
    <p:sldId id="649" r:id="rId23"/>
    <p:sldId id="641" r:id="rId24"/>
    <p:sldId id="648" r:id="rId25"/>
    <p:sldId id="639" r:id="rId26"/>
    <p:sldId id="655" r:id="rId27"/>
    <p:sldId id="620" r:id="rId28"/>
    <p:sldId id="644" r:id="rId29"/>
    <p:sldId id="628" r:id="rId30"/>
    <p:sldId id="645" r:id="rId31"/>
    <p:sldId id="643" r:id="rId32"/>
  </p:sldIdLst>
  <p:sldSz cx="9144000" cy="6858000" type="screen4x3"/>
  <p:notesSz cx="7010400" cy="9296400"/>
  <p:defaultTextStyle>
    <a:defPPr>
      <a:defRPr lang="en-US"/>
    </a:defPPr>
    <a:lvl1pPr algn="l" rtl="0" eaLnBrk="0" fontAlgn="base" hangingPunct="0">
      <a:spcBef>
        <a:spcPct val="0"/>
      </a:spcBef>
      <a:spcAft>
        <a:spcPct val="0"/>
      </a:spcAft>
      <a:defRPr sz="36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0"/>
      </a:spcBef>
      <a:spcAft>
        <a:spcPct val="0"/>
      </a:spcAft>
      <a:defRPr sz="36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0"/>
      </a:spcBef>
      <a:spcAft>
        <a:spcPct val="0"/>
      </a:spcAft>
      <a:defRPr sz="36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0"/>
      </a:spcBef>
      <a:spcAft>
        <a:spcPct val="0"/>
      </a:spcAft>
      <a:defRPr sz="36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0"/>
      </a:spcBef>
      <a:spcAft>
        <a:spcPct val="0"/>
      </a:spcAft>
      <a:defRPr sz="36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36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36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36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3600" kern="1200">
        <a:solidFill>
          <a:schemeClr val="tx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61300"/>
    <a:srgbClr val="001F3E"/>
    <a:srgbClr val="CCFFFF"/>
    <a:srgbClr val="006666"/>
    <a:srgbClr val="66FF66"/>
    <a:srgbClr val="9BD4FF"/>
    <a:srgbClr val="CDEAFF"/>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803" autoAdjust="0"/>
  </p:normalViewPr>
  <p:slideViewPr>
    <p:cSldViewPr>
      <p:cViewPr varScale="1">
        <p:scale>
          <a:sx n="71" d="100"/>
          <a:sy n="71" d="100"/>
        </p:scale>
        <p:origin x="1771" y="48"/>
      </p:cViewPr>
      <p:guideLst>
        <p:guide orient="horz" pos="2112"/>
        <p:guide pos="2880"/>
      </p:guideLst>
    </p:cSldViewPr>
  </p:slideViewPr>
  <p:outlineViewPr>
    <p:cViewPr>
      <p:scale>
        <a:sx n="33" d="100"/>
        <a:sy n="33" d="100"/>
      </p:scale>
      <p:origin x="0" y="123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3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Unicode MS" pitchFamily="34" charset="-128"/>
              </a:defRPr>
            </a:lvl1pPr>
          </a:lstStyle>
          <a:p>
            <a:pPr>
              <a:defRPr/>
            </a:pPr>
            <a:endParaRPr lang="en-US"/>
          </a:p>
        </p:txBody>
      </p:sp>
      <p:sp>
        <p:nvSpPr>
          <p:cNvPr id="2897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Unicode MS" pitchFamily="34" charset="-128"/>
              </a:defRPr>
            </a:lvl1pPr>
          </a:lstStyle>
          <a:p>
            <a:pPr>
              <a:defRPr/>
            </a:pPr>
            <a:endParaRPr lang="en-US"/>
          </a:p>
        </p:txBody>
      </p:sp>
      <p:sp>
        <p:nvSpPr>
          <p:cNvPr id="2897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Unicode MS" pitchFamily="34" charset="-128"/>
              </a:defRPr>
            </a:lvl1pPr>
          </a:lstStyle>
          <a:p>
            <a:pPr>
              <a:defRPr/>
            </a:pPr>
            <a:endParaRPr lang="en-US"/>
          </a:p>
        </p:txBody>
      </p:sp>
      <p:sp>
        <p:nvSpPr>
          <p:cNvPr id="2897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79D12D5-5656-4251-BB9D-74232FC6B2AC}" type="slidenum">
              <a:rPr lang="en-US" altLang="en-US"/>
              <a:pPr>
                <a:defRPr/>
              </a:pPr>
              <a:t>‹#›</a:t>
            </a:fld>
            <a:endParaRPr lang="en-US" altLang="en-US"/>
          </a:p>
        </p:txBody>
      </p:sp>
    </p:spTree>
    <p:extLst>
      <p:ext uri="{BB962C8B-B14F-4D97-AF65-F5344CB8AC3E}">
        <p14:creationId xmlns:p14="http://schemas.microsoft.com/office/powerpoint/2010/main" val="234486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749" tIns="45875" rIns="91749" bIns="45875" numCol="1" anchor="t" anchorCtr="0" compatLnSpc="1">
            <a:prstTxWarp prst="textNoShape">
              <a:avLst/>
            </a:prstTxWarp>
          </a:bodyPr>
          <a:lstStyle>
            <a:lvl1pPr defTabSz="917575" eaLnBrk="1" hangingPunct="1">
              <a:defRPr sz="1200">
                <a:latin typeface="Arial" charset="0"/>
                <a:cs typeface="Arial Unicode MS" pitchFamily="34" charset="-128"/>
              </a:defRPr>
            </a:lvl1pPr>
          </a:lstStyle>
          <a:p>
            <a:pPr>
              <a:defRPr/>
            </a:pPr>
            <a:endParaRPr lang="en-US"/>
          </a:p>
        </p:txBody>
      </p:sp>
      <p:sp>
        <p:nvSpPr>
          <p:cNvPr id="52227"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1749" tIns="45875" rIns="91749" bIns="45875" numCol="1" anchor="t" anchorCtr="0" compatLnSpc="1">
            <a:prstTxWarp prst="textNoShape">
              <a:avLst/>
            </a:prstTxWarp>
          </a:bodyPr>
          <a:lstStyle>
            <a:lvl1pPr algn="r" defTabSz="917575" eaLnBrk="1" hangingPunct="1">
              <a:defRPr sz="1200">
                <a:latin typeface="Arial" charset="0"/>
                <a:cs typeface="Arial Unicode MS" pitchFamily="34"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1749" tIns="45875" rIns="91749" bIns="458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1749" tIns="45875" rIns="91749" bIns="45875" numCol="1" anchor="b" anchorCtr="0" compatLnSpc="1">
            <a:prstTxWarp prst="textNoShape">
              <a:avLst/>
            </a:prstTxWarp>
          </a:bodyPr>
          <a:lstStyle>
            <a:lvl1pPr defTabSz="917575" eaLnBrk="1" hangingPunct="1">
              <a:defRPr sz="1200">
                <a:latin typeface="Arial" charset="0"/>
                <a:cs typeface="Arial Unicode MS" pitchFamily="34" charset="-128"/>
              </a:defRPr>
            </a:lvl1pPr>
          </a:lstStyle>
          <a:p>
            <a:pPr>
              <a:defRPr/>
            </a:pPr>
            <a:endParaRPr lang="en-US"/>
          </a:p>
        </p:txBody>
      </p:sp>
      <p:sp>
        <p:nvSpPr>
          <p:cNvPr id="52231"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1749" tIns="45875" rIns="91749" bIns="45875" numCol="1" anchor="b" anchorCtr="0" compatLnSpc="1">
            <a:prstTxWarp prst="textNoShape">
              <a:avLst/>
            </a:prstTxWarp>
          </a:bodyPr>
          <a:lstStyle>
            <a:lvl1pPr algn="r" defTabSz="917575" eaLnBrk="1" hangingPunct="1">
              <a:defRPr sz="1200"/>
            </a:lvl1pPr>
          </a:lstStyle>
          <a:p>
            <a:pPr>
              <a:defRPr/>
            </a:pPr>
            <a:fld id="{3F999306-DAEF-4A22-82F1-933F72855075}" type="slidenum">
              <a:rPr lang="en-US" altLang="en-US"/>
              <a:pPr>
                <a:defRPr/>
              </a:pPr>
              <a:t>‹#›</a:t>
            </a:fld>
            <a:endParaRPr lang="en-US" altLang="en-US"/>
          </a:p>
        </p:txBody>
      </p:sp>
    </p:spTree>
    <p:extLst>
      <p:ext uri="{BB962C8B-B14F-4D97-AF65-F5344CB8AC3E}">
        <p14:creationId xmlns:p14="http://schemas.microsoft.com/office/powerpoint/2010/main" val="3357725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At the Virginia Department</a:t>
            </a:r>
            <a:r>
              <a:rPr lang="en-US" altLang="en-US" baseline="0" dirty="0" smtClean="0"/>
              <a:t> of Transportation, our engineers have many tools to help them when designing and managing our transportation infrastructure (roads, bridges, traffic signs, signals, bike trails, etc.).</a:t>
            </a:r>
            <a:endParaRPr lang="en-US" alt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3600">
                <a:solidFill>
                  <a:schemeClr val="tx1"/>
                </a:solidFill>
                <a:latin typeface="Arial" charset="0"/>
                <a:ea typeface="Arial Unicode MS" pitchFamily="34" charset="-128"/>
                <a:cs typeface="Arial Unicode MS" pitchFamily="34" charset="-128"/>
              </a:defRPr>
            </a:lvl1pPr>
            <a:lvl2pPr marL="742950" indent="-285750" defTabSz="917575">
              <a:defRPr sz="3600">
                <a:solidFill>
                  <a:schemeClr val="tx1"/>
                </a:solidFill>
                <a:latin typeface="Arial" charset="0"/>
                <a:ea typeface="Arial Unicode MS" pitchFamily="34" charset="-128"/>
                <a:cs typeface="Arial Unicode MS" pitchFamily="34" charset="-128"/>
              </a:defRPr>
            </a:lvl2pPr>
            <a:lvl3pPr marL="1143000" indent="-228600" defTabSz="917575">
              <a:defRPr sz="3600">
                <a:solidFill>
                  <a:schemeClr val="tx1"/>
                </a:solidFill>
                <a:latin typeface="Arial" charset="0"/>
                <a:ea typeface="Arial Unicode MS" pitchFamily="34" charset="-128"/>
                <a:cs typeface="Arial Unicode MS" pitchFamily="34" charset="-128"/>
              </a:defRPr>
            </a:lvl3pPr>
            <a:lvl4pPr marL="1600200" indent="-228600" defTabSz="917575">
              <a:defRPr sz="3600">
                <a:solidFill>
                  <a:schemeClr val="tx1"/>
                </a:solidFill>
                <a:latin typeface="Arial" charset="0"/>
                <a:ea typeface="Arial Unicode MS" pitchFamily="34" charset="-128"/>
                <a:cs typeface="Arial Unicode MS" pitchFamily="34" charset="-128"/>
              </a:defRPr>
            </a:lvl4pPr>
            <a:lvl5pPr marL="2057400" indent="-228600" defTabSz="917575">
              <a:defRPr sz="3600">
                <a:solidFill>
                  <a:schemeClr val="tx1"/>
                </a:solidFill>
                <a:latin typeface="Arial" charset="0"/>
                <a:ea typeface="Arial Unicode MS" pitchFamily="34" charset="-128"/>
                <a:cs typeface="Arial Unicode MS" pitchFamily="34" charset="-128"/>
              </a:defRPr>
            </a:lvl5pPr>
            <a:lvl6pPr marL="2514600" indent="-228600" defTabSz="917575"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6pPr>
            <a:lvl7pPr marL="2971800" indent="-228600" defTabSz="917575"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7pPr>
            <a:lvl8pPr marL="3429000" indent="-228600" defTabSz="917575"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8pPr>
            <a:lvl9pPr marL="3886200" indent="-228600" defTabSz="917575"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9pPr>
          </a:lstStyle>
          <a:p>
            <a:fld id="{6BFE45DA-B68D-42FE-A886-9C1063FCD9CF}"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practice drawing the simple orthographic views of a can of food.</a:t>
            </a:r>
          </a:p>
          <a:p>
            <a:endParaRPr lang="en-US" baseline="0" dirty="0" smtClean="0"/>
          </a:p>
          <a:p>
            <a:r>
              <a:rPr lang="en-US" baseline="0" dirty="0" smtClean="0"/>
              <a:t>For the front and side views, “trace the edges” to see the overall shape.</a:t>
            </a:r>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10</a:t>
            </a:fld>
            <a:endParaRPr lang="en-US" altLang="en-US"/>
          </a:p>
        </p:txBody>
      </p:sp>
    </p:spTree>
    <p:extLst>
      <p:ext uri="{BB962C8B-B14F-4D97-AF65-F5344CB8AC3E}">
        <p14:creationId xmlns:p14="http://schemas.microsoft.com/office/powerpoint/2010/main" val="70947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top view should be a circle.</a:t>
            </a:r>
          </a:p>
          <a:p>
            <a:r>
              <a:rPr lang="en-US" baseline="0" dirty="0" smtClean="0"/>
              <a:t>The side and front views will be rectangles. </a:t>
            </a:r>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11</a:t>
            </a:fld>
            <a:endParaRPr lang="en-US" altLang="en-US"/>
          </a:p>
        </p:txBody>
      </p:sp>
    </p:spTree>
    <p:extLst>
      <p:ext uri="{BB962C8B-B14F-4D97-AF65-F5344CB8AC3E}">
        <p14:creationId xmlns:p14="http://schemas.microsoft.com/office/powerpoint/2010/main" val="328974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12</a:t>
            </a:fld>
            <a:endParaRPr lang="en-US" altLang="en-US"/>
          </a:p>
        </p:txBody>
      </p:sp>
    </p:spTree>
    <p:extLst>
      <p:ext uri="{BB962C8B-B14F-4D97-AF65-F5344CB8AC3E}">
        <p14:creationId xmlns:p14="http://schemas.microsoft.com/office/powerpoint/2010/main" val="1948784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13</a:t>
            </a:fld>
            <a:endParaRPr lang="en-US" altLang="en-US"/>
          </a:p>
        </p:txBody>
      </p:sp>
    </p:spTree>
    <p:extLst>
      <p:ext uri="{BB962C8B-B14F-4D97-AF65-F5344CB8AC3E}">
        <p14:creationId xmlns:p14="http://schemas.microsoft.com/office/powerpoint/2010/main" val="3846461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14</a:t>
            </a:fld>
            <a:endParaRPr lang="en-US" altLang="en-US"/>
          </a:p>
        </p:txBody>
      </p:sp>
    </p:spTree>
    <p:extLst>
      <p:ext uri="{BB962C8B-B14F-4D97-AF65-F5344CB8AC3E}">
        <p14:creationId xmlns:p14="http://schemas.microsoft.com/office/powerpoint/2010/main" val="3772730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15</a:t>
            </a:fld>
            <a:endParaRPr lang="en-US" altLang="en-US"/>
          </a:p>
        </p:txBody>
      </p:sp>
    </p:spTree>
    <p:extLst>
      <p:ext uri="{BB962C8B-B14F-4D97-AF65-F5344CB8AC3E}">
        <p14:creationId xmlns:p14="http://schemas.microsoft.com/office/powerpoint/2010/main" val="219345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16</a:t>
            </a:fld>
            <a:endParaRPr lang="en-US" dirty="0"/>
          </a:p>
        </p:txBody>
      </p:sp>
    </p:spTree>
    <p:extLst>
      <p:ext uri="{BB962C8B-B14F-4D97-AF65-F5344CB8AC3E}">
        <p14:creationId xmlns:p14="http://schemas.microsoft.com/office/powerpoint/2010/main" val="2794257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17</a:t>
            </a:fld>
            <a:endParaRPr lang="en-US" altLang="en-US"/>
          </a:p>
        </p:txBody>
      </p:sp>
    </p:spTree>
    <p:extLst>
      <p:ext uri="{BB962C8B-B14F-4D97-AF65-F5344CB8AC3E}">
        <p14:creationId xmlns:p14="http://schemas.microsoft.com/office/powerpoint/2010/main" val="3051006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18</a:t>
            </a:fld>
            <a:endParaRPr lang="en-US" altLang="en-US"/>
          </a:p>
        </p:txBody>
      </p:sp>
    </p:spTree>
    <p:extLst>
      <p:ext uri="{BB962C8B-B14F-4D97-AF65-F5344CB8AC3E}">
        <p14:creationId xmlns:p14="http://schemas.microsoft.com/office/powerpoint/2010/main" val="680014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uncovered view is the Isometric View</a:t>
            </a:r>
          </a:p>
          <a:p>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19</a:t>
            </a:fld>
            <a:endParaRPr lang="en-US" altLang="en-US"/>
          </a:p>
        </p:txBody>
      </p:sp>
    </p:spTree>
    <p:extLst>
      <p:ext uri="{BB962C8B-B14F-4D97-AF65-F5344CB8AC3E}">
        <p14:creationId xmlns:p14="http://schemas.microsoft.com/office/powerpoint/2010/main" val="190250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people who design or must understand others’ designs in their work life. </a:t>
            </a:r>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2</a:t>
            </a:fld>
            <a:endParaRPr lang="en-US" altLang="en-US"/>
          </a:p>
        </p:txBody>
      </p:sp>
    </p:spTree>
    <p:extLst>
      <p:ext uri="{BB962C8B-B14F-4D97-AF65-F5344CB8AC3E}">
        <p14:creationId xmlns:p14="http://schemas.microsoft.com/office/powerpoint/2010/main" val="3193641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get the shape drawn, you will need to add dimensions so that designers know the size of objects.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20</a:t>
            </a:fld>
            <a:endParaRPr lang="en-US" altLang="en-US"/>
          </a:p>
        </p:txBody>
      </p:sp>
    </p:spTree>
    <p:extLst>
      <p:ext uri="{BB962C8B-B14F-4D97-AF65-F5344CB8AC3E}">
        <p14:creationId xmlns:p14="http://schemas.microsoft.com/office/powerpoint/2010/main" val="2584946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You may have noticed several different types of lines in some of the example drawings.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r>
              <a:rPr lang="en-US" dirty="0" smtClean="0"/>
              <a:t>Technical drawings use standard types of lines to convey different information.  This slide gives names of a few types of lines used.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21</a:t>
            </a:fld>
            <a:endParaRPr lang="en-US" altLang="en-US"/>
          </a:p>
        </p:txBody>
      </p:sp>
    </p:spTree>
    <p:extLst>
      <p:ext uri="{BB962C8B-B14F-4D97-AF65-F5344CB8AC3E}">
        <p14:creationId xmlns:p14="http://schemas.microsoft.com/office/powerpoint/2010/main" val="614003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designers use computer software to “draw” their designs.</a:t>
            </a:r>
          </a:p>
          <a:p>
            <a:r>
              <a:rPr lang="en-US" dirty="0" smtClean="0"/>
              <a:t>These</a:t>
            </a:r>
            <a:r>
              <a:rPr lang="en-US" baseline="0" dirty="0" smtClean="0"/>
              <a:t> design software are called CAD (Computer-Aided Design) programs.</a:t>
            </a:r>
          </a:p>
          <a:p>
            <a:endParaRPr lang="en-US" baseline="0" dirty="0" smtClean="0"/>
          </a:p>
          <a:p>
            <a:r>
              <a:rPr lang="en-US" baseline="0" dirty="0" smtClean="0"/>
              <a:t>These drawings were created in CAD programs. The biggest advantage to a CAD program and how much easier it is to change a design/drawing detail. Before CAD software, drafters would have to redraw the entire drawing by hand every time there was a change.</a:t>
            </a:r>
          </a:p>
          <a:p>
            <a:r>
              <a:rPr lang="en-US" baseline="0" dirty="0" smtClean="0"/>
              <a:t>CAD software also analyzes designs to ensure that parts will fit together in an assembly. This saves a lot of time when doing calculations.</a:t>
            </a:r>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22</a:t>
            </a:fld>
            <a:endParaRPr lang="en-US" altLang="en-US"/>
          </a:p>
        </p:txBody>
      </p:sp>
    </p:spTree>
    <p:extLst>
      <p:ext uri="{BB962C8B-B14F-4D97-AF65-F5344CB8AC3E}">
        <p14:creationId xmlns:p14="http://schemas.microsoft.com/office/powerpoint/2010/main" val="3409693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FREE CAD programs on the internet. </a:t>
            </a:r>
          </a:p>
          <a:p>
            <a:r>
              <a:rPr lang="en-US" dirty="0" smtClean="0"/>
              <a:t>These</a:t>
            </a:r>
            <a:r>
              <a:rPr lang="en-US" baseline="0" dirty="0" smtClean="0"/>
              <a:t> drawings were all created in </a:t>
            </a:r>
            <a:r>
              <a:rPr lang="en-US" baseline="0" dirty="0" err="1" smtClean="0"/>
              <a:t>SketchUp</a:t>
            </a:r>
            <a:r>
              <a:rPr lang="en-US" baseline="0" dirty="0" smtClean="0"/>
              <a:t>. Notice that all CAD programs will use Cartesian planes to locate lines and points. This is a real life application of graphing skills you learn in school.</a:t>
            </a:r>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23</a:t>
            </a:fld>
            <a:endParaRPr lang="en-US" altLang="en-US"/>
          </a:p>
        </p:txBody>
      </p:sp>
    </p:spTree>
    <p:extLst>
      <p:ext uri="{BB962C8B-B14F-4D97-AF65-F5344CB8AC3E}">
        <p14:creationId xmlns:p14="http://schemas.microsoft.com/office/powerpoint/2010/main" val="65343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pictures of simulation software and</a:t>
            </a:r>
            <a:r>
              <a:rPr lang="en-US" baseline="0" dirty="0" smtClean="0"/>
              <a:t> CAD programs used at VDOT. </a:t>
            </a:r>
          </a:p>
          <a:p>
            <a:endParaRPr lang="en-US" baseline="0" dirty="0" smtClean="0"/>
          </a:p>
          <a:p>
            <a:r>
              <a:rPr lang="en-US" baseline="0" dirty="0" smtClean="0"/>
              <a:t>Each program offers different features and benefits, but they all help you visualize, communicate, and analyze designs.</a:t>
            </a:r>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24</a:t>
            </a:fld>
            <a:endParaRPr lang="en-US" altLang="en-US"/>
          </a:p>
        </p:txBody>
      </p:sp>
    </p:spTree>
    <p:extLst>
      <p:ext uri="{BB962C8B-B14F-4D97-AF65-F5344CB8AC3E}">
        <p14:creationId xmlns:p14="http://schemas.microsoft.com/office/powerpoint/2010/main" val="110549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25</a:t>
            </a:fld>
            <a:endParaRPr lang="en-US" altLang="en-US"/>
          </a:p>
        </p:txBody>
      </p:sp>
    </p:spTree>
    <p:extLst>
      <p:ext uri="{BB962C8B-B14F-4D97-AF65-F5344CB8AC3E}">
        <p14:creationId xmlns:p14="http://schemas.microsoft.com/office/powerpoint/2010/main" val="14918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26</a:t>
            </a:fld>
            <a:endParaRPr lang="en-US" altLang="en-US"/>
          </a:p>
        </p:txBody>
      </p:sp>
    </p:spTree>
    <p:extLst>
      <p:ext uri="{BB962C8B-B14F-4D97-AF65-F5344CB8AC3E}">
        <p14:creationId xmlns:p14="http://schemas.microsoft.com/office/powerpoint/2010/main" val="397510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Confucius</a:t>
            </a:r>
            <a:r>
              <a:rPr lang="en-US" baseline="0" dirty="0" smtClean="0"/>
              <a:t> and Frederick Barnard: “A picture is worth a thousand words”</a:t>
            </a:r>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3</a:t>
            </a:fld>
            <a:endParaRPr lang="en-US" altLang="en-US"/>
          </a:p>
        </p:txBody>
      </p:sp>
    </p:spTree>
    <p:extLst>
      <p:ext uri="{BB962C8B-B14F-4D97-AF65-F5344CB8AC3E}">
        <p14:creationId xmlns:p14="http://schemas.microsoft.com/office/powerpoint/2010/main" val="125756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4</a:t>
            </a:fld>
            <a:endParaRPr lang="en-US" altLang="en-US"/>
          </a:p>
        </p:txBody>
      </p:sp>
    </p:spTree>
    <p:extLst>
      <p:ext uri="{BB962C8B-B14F-4D97-AF65-F5344CB8AC3E}">
        <p14:creationId xmlns:p14="http://schemas.microsoft.com/office/powerpoint/2010/main" val="88473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5</a:t>
            </a:fld>
            <a:endParaRPr lang="en-US" altLang="en-US"/>
          </a:p>
        </p:txBody>
      </p:sp>
    </p:spTree>
    <p:extLst>
      <p:ext uri="{BB962C8B-B14F-4D97-AF65-F5344CB8AC3E}">
        <p14:creationId xmlns:p14="http://schemas.microsoft.com/office/powerpoint/2010/main" val="328100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6</a:t>
            </a:fld>
            <a:endParaRPr lang="en-US" altLang="en-US"/>
          </a:p>
        </p:txBody>
      </p:sp>
    </p:spTree>
    <p:extLst>
      <p:ext uri="{BB962C8B-B14F-4D97-AF65-F5344CB8AC3E}">
        <p14:creationId xmlns:p14="http://schemas.microsoft.com/office/powerpoint/2010/main" val="362524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has been determined that most simple objects can be satisfactorily drawn with three views that will give all necessary design details of the object.</a:t>
            </a:r>
          </a:p>
          <a:p>
            <a:r>
              <a:rPr lang="en-US" baseline="0" dirty="0" smtClean="0"/>
              <a:t>In some cases, only two views are needed (such as when a front and side view look identical.</a:t>
            </a:r>
          </a:p>
          <a:p>
            <a:r>
              <a:rPr lang="en-US" baseline="0" dirty="0" smtClean="0"/>
              <a:t>In other cases, more than 3 views may be necessary; but as a general rule, 3 views is sufficient. </a:t>
            </a:r>
          </a:p>
          <a:p>
            <a:endParaRPr lang="en-US" baseline="0" dirty="0" smtClean="0"/>
          </a:p>
          <a:p>
            <a:r>
              <a:rPr lang="en-US" baseline="0" dirty="0" smtClean="0"/>
              <a:t>The addition of an </a:t>
            </a:r>
            <a:r>
              <a:rPr lang="en-US" b="1" baseline="0" dirty="0" smtClean="0"/>
              <a:t>isometric view </a:t>
            </a:r>
            <a:r>
              <a:rPr lang="en-US" baseline="0" dirty="0" smtClean="0"/>
              <a:t>(a type of 3D view) is usually very helpful when providing a technical drawing.</a:t>
            </a:r>
          </a:p>
          <a:p>
            <a:r>
              <a:rPr lang="en-US" dirty="0" smtClean="0"/>
              <a:t>A set of 2D object views is </a:t>
            </a:r>
            <a:r>
              <a:rPr lang="en-US" baseline="0" dirty="0" smtClean="0"/>
              <a:t>called the </a:t>
            </a:r>
            <a:r>
              <a:rPr lang="en-US" b="1" u="sng" baseline="0" dirty="0" smtClean="0"/>
              <a:t>orthographic views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7</a:t>
            </a:fld>
            <a:endParaRPr lang="en-US" altLang="en-US"/>
          </a:p>
        </p:txBody>
      </p:sp>
    </p:spTree>
    <p:extLst>
      <p:ext uri="{BB962C8B-B14F-4D97-AF65-F5344CB8AC3E}">
        <p14:creationId xmlns:p14="http://schemas.microsoft.com/office/powerpoint/2010/main" val="3678830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a picture of this yogurt cup. </a:t>
            </a:r>
          </a:p>
          <a:p>
            <a:pPr marL="171450" indent="-171450">
              <a:buFontTx/>
              <a:buChar char="-"/>
            </a:pPr>
            <a:r>
              <a:rPr lang="en-US" dirty="0" smtClean="0"/>
              <a:t>What can you tell about the shape of it? ------ student will probably state that it is round</a:t>
            </a:r>
          </a:p>
          <a:p>
            <a:pPr marL="171450" indent="-171450">
              <a:buFontTx/>
              <a:buChar char="-"/>
            </a:pPr>
            <a:r>
              <a:rPr lang="en-US" dirty="0" smtClean="0"/>
              <a:t>What about the bottom,</a:t>
            </a:r>
            <a:r>
              <a:rPr lang="en-US" baseline="0" dirty="0" smtClean="0"/>
              <a:t> can you tell if it is flat or not?</a:t>
            </a:r>
            <a:r>
              <a:rPr lang="en-US" dirty="0" smtClean="0"/>
              <a:t>  ------- can’t tell from the picture</a:t>
            </a:r>
          </a:p>
          <a:p>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8</a:t>
            </a:fld>
            <a:endParaRPr lang="en-US" altLang="en-US"/>
          </a:p>
        </p:txBody>
      </p:sp>
    </p:spTree>
    <p:extLst>
      <p:ext uri="{BB962C8B-B14F-4D97-AF65-F5344CB8AC3E}">
        <p14:creationId xmlns:p14="http://schemas.microsoft.com/office/powerpoint/2010/main" val="1221488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What if I show you a picture taken looking straight down at</a:t>
            </a:r>
            <a:r>
              <a:rPr lang="en-US" baseline="0" dirty="0" smtClean="0"/>
              <a:t> the cup (top view)?   ----------- now you can start to see details about the bottom</a:t>
            </a:r>
          </a:p>
          <a:p>
            <a:pPr marL="171450" indent="-171450">
              <a:buFontTx/>
              <a:buChar char="-"/>
            </a:pPr>
            <a:r>
              <a:rPr lang="en-US" baseline="0" dirty="0" smtClean="0"/>
              <a:t>What do you notice about the Front &amp; Side Views (remember, ignore the wording &amp; graphics)?  --- they are the same shape</a:t>
            </a:r>
          </a:p>
          <a:p>
            <a:pPr marL="171450" indent="-171450">
              <a:buFontTx/>
              <a:buChar char="-"/>
            </a:pPr>
            <a:endParaRPr lang="en-US" baseline="0" dirty="0" smtClean="0"/>
          </a:p>
          <a:p>
            <a:pPr marL="0" indent="0">
              <a:buFontTx/>
              <a:buNone/>
            </a:pPr>
            <a:r>
              <a:rPr lang="en-US" baseline="0" dirty="0" smtClean="0"/>
              <a:t>Sometimes you need to look at an object from many different angles to be able to see all of the details.  Even then, hidden details may not be evident. Technical drawings can help you see hidden details.</a:t>
            </a:r>
            <a:endParaRPr lang="en-US" dirty="0"/>
          </a:p>
        </p:txBody>
      </p:sp>
      <p:sp>
        <p:nvSpPr>
          <p:cNvPr id="4" name="Slide Number Placeholder 3"/>
          <p:cNvSpPr>
            <a:spLocks noGrp="1"/>
          </p:cNvSpPr>
          <p:nvPr>
            <p:ph type="sldNum" sz="quarter" idx="10"/>
          </p:nvPr>
        </p:nvSpPr>
        <p:spPr/>
        <p:txBody>
          <a:bodyPr/>
          <a:lstStyle/>
          <a:p>
            <a:pPr>
              <a:defRPr/>
            </a:pPr>
            <a:fld id="{3F999306-DAEF-4A22-82F1-933F72855075}" type="slidenum">
              <a:rPr lang="en-US" altLang="en-US" smtClean="0"/>
              <a:pPr>
                <a:defRPr/>
              </a:pPr>
              <a:t>9</a:t>
            </a:fld>
            <a:endParaRPr lang="en-US" altLang="en-US"/>
          </a:p>
        </p:txBody>
      </p:sp>
    </p:spTree>
    <p:extLst>
      <p:ext uri="{BB962C8B-B14F-4D97-AF65-F5344CB8AC3E}">
        <p14:creationId xmlns:p14="http://schemas.microsoft.com/office/powerpoint/2010/main" val="3833802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7060_powerPoint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ctrTitle"/>
          </p:nvPr>
        </p:nvSpPr>
        <p:spPr>
          <a:xfrm>
            <a:off x="1371600" y="3581400"/>
            <a:ext cx="5334000" cy="1295400"/>
          </a:xfrm>
        </p:spPr>
        <p:txBody>
          <a:bodyPr/>
          <a:lstStyle>
            <a:lvl1pPr>
              <a:defRPr sz="1800"/>
            </a:lvl1pPr>
          </a:lstStyle>
          <a:p>
            <a:r>
              <a:rPr lang="en-US"/>
              <a:t>Click to edit Master title style</a:t>
            </a:r>
          </a:p>
        </p:txBody>
      </p:sp>
      <p:sp>
        <p:nvSpPr>
          <p:cNvPr id="41988" name="Rectangle 4"/>
          <p:cNvSpPr>
            <a:spLocks noGrp="1" noChangeArrowheads="1"/>
          </p:cNvSpPr>
          <p:nvPr>
            <p:ph type="subTitle" idx="1"/>
          </p:nvPr>
        </p:nvSpPr>
        <p:spPr>
          <a:xfrm>
            <a:off x="1371600" y="5029200"/>
            <a:ext cx="3505200" cy="1143000"/>
          </a:xfrm>
        </p:spPr>
        <p:txBody>
          <a:bodyPr/>
          <a:lstStyle>
            <a:lvl1pPr marL="0" indent="0">
              <a:defRPr sz="1400" b="0"/>
            </a:lvl1pPr>
          </a:lstStyle>
          <a:p>
            <a:r>
              <a:rPr lang="en-US"/>
              <a:t>Month 15, 2007</a:t>
            </a:r>
          </a:p>
          <a:p>
            <a:r>
              <a:rPr lang="en-US"/>
              <a:t>Name Surname</a:t>
            </a:r>
          </a:p>
          <a:p>
            <a:r>
              <a:rPr lang="en-US"/>
              <a:t>Job Title, Division</a:t>
            </a:r>
          </a:p>
        </p:txBody>
      </p:sp>
    </p:spTree>
    <p:extLst>
      <p:ext uri="{BB962C8B-B14F-4D97-AF65-F5344CB8AC3E}">
        <p14:creationId xmlns:p14="http://schemas.microsoft.com/office/powerpoint/2010/main" val="240272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5289043-6E52-44BB-A817-C99BECEB7DF9}" type="slidenum">
              <a:rPr lang="en-US" altLang="en-US"/>
              <a:pPr>
                <a:defRPr/>
              </a:pPr>
              <a:t>‹#›</a:t>
            </a:fld>
            <a:endParaRPr lang="en-US" altLang="en-US"/>
          </a:p>
        </p:txBody>
      </p:sp>
    </p:spTree>
    <p:extLst>
      <p:ext uri="{BB962C8B-B14F-4D97-AF65-F5344CB8AC3E}">
        <p14:creationId xmlns:p14="http://schemas.microsoft.com/office/powerpoint/2010/main" val="323257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228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3973E42-1CC6-4781-8430-FA4A54C0747A}" type="slidenum">
              <a:rPr lang="en-US" altLang="en-US"/>
              <a:pPr>
                <a:defRPr/>
              </a:pPr>
              <a:t>‹#›</a:t>
            </a:fld>
            <a:endParaRPr lang="en-US" altLang="en-US"/>
          </a:p>
        </p:txBody>
      </p:sp>
    </p:spTree>
    <p:extLst>
      <p:ext uri="{BB962C8B-B14F-4D97-AF65-F5344CB8AC3E}">
        <p14:creationId xmlns:p14="http://schemas.microsoft.com/office/powerpoint/2010/main" val="190919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2514600"/>
            <a:ext cx="77724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162CA7E-F15C-4E4E-A9AB-B1F245F4BB9F}" type="slidenum">
              <a:rPr lang="en-US" altLang="en-US"/>
              <a:pPr>
                <a:defRPr/>
              </a:pPr>
              <a:t>‹#›</a:t>
            </a:fld>
            <a:endParaRPr lang="en-US" altLang="en-US"/>
          </a:p>
        </p:txBody>
      </p:sp>
    </p:spTree>
    <p:extLst>
      <p:ext uri="{BB962C8B-B14F-4D97-AF65-F5344CB8AC3E}">
        <p14:creationId xmlns:p14="http://schemas.microsoft.com/office/powerpoint/2010/main" val="232381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D4CB8811-4016-422A-9322-4C92BB7D516A}" type="slidenum">
              <a:rPr lang="en-US" altLang="en-US"/>
              <a:pPr>
                <a:defRPr/>
              </a:pPr>
              <a:t>‹#›</a:t>
            </a:fld>
            <a:endParaRPr lang="en-US" altLang="en-US"/>
          </a:p>
        </p:txBody>
      </p:sp>
    </p:spTree>
    <p:extLst>
      <p:ext uri="{BB962C8B-B14F-4D97-AF65-F5344CB8AC3E}">
        <p14:creationId xmlns:p14="http://schemas.microsoft.com/office/powerpoint/2010/main" val="399319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C6A4B0CC-5936-4E5C-8065-707F4982FCAA}" type="slidenum">
              <a:rPr lang="en-US" altLang="en-US"/>
              <a:pPr>
                <a:defRPr/>
              </a:pPr>
              <a:t>‹#›</a:t>
            </a:fld>
            <a:endParaRPr lang="en-US" altLang="en-US"/>
          </a:p>
        </p:txBody>
      </p:sp>
    </p:spTree>
    <p:extLst>
      <p:ext uri="{BB962C8B-B14F-4D97-AF65-F5344CB8AC3E}">
        <p14:creationId xmlns:p14="http://schemas.microsoft.com/office/powerpoint/2010/main" val="2971340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3B6CD7A2-357A-487F-BA61-670B6B9AF5D1}" type="slidenum">
              <a:rPr lang="en-US" altLang="en-US"/>
              <a:pPr>
                <a:defRPr/>
              </a:pPr>
              <a:t>‹#›</a:t>
            </a:fld>
            <a:endParaRPr lang="en-US" altLang="en-US"/>
          </a:p>
        </p:txBody>
      </p:sp>
    </p:spTree>
    <p:extLst>
      <p:ext uri="{BB962C8B-B14F-4D97-AF65-F5344CB8AC3E}">
        <p14:creationId xmlns:p14="http://schemas.microsoft.com/office/powerpoint/2010/main" val="195568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38D7B64B-72B9-4DC9-8AAD-100CA0A5397B}" type="slidenum">
              <a:rPr lang="en-US" altLang="en-US"/>
              <a:pPr>
                <a:defRPr/>
              </a:pPr>
              <a:t>‹#›</a:t>
            </a:fld>
            <a:endParaRPr lang="en-US" altLang="en-US"/>
          </a:p>
        </p:txBody>
      </p:sp>
    </p:spTree>
    <p:extLst>
      <p:ext uri="{BB962C8B-B14F-4D97-AF65-F5344CB8AC3E}">
        <p14:creationId xmlns:p14="http://schemas.microsoft.com/office/powerpoint/2010/main" val="22573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64B1B6B-0E4F-4734-AD38-F9F58052615A}" type="slidenum">
              <a:rPr lang="en-US" altLang="en-US"/>
              <a:pPr>
                <a:defRPr/>
              </a:pPr>
              <a:t>‹#›</a:t>
            </a:fld>
            <a:endParaRPr lang="en-US" altLang="en-US"/>
          </a:p>
        </p:txBody>
      </p:sp>
    </p:spTree>
    <p:extLst>
      <p:ext uri="{BB962C8B-B14F-4D97-AF65-F5344CB8AC3E}">
        <p14:creationId xmlns:p14="http://schemas.microsoft.com/office/powerpoint/2010/main" val="326550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2ADC555-BC43-4510-8828-E0E58A8A442A}" type="slidenum">
              <a:rPr lang="en-US" altLang="en-US"/>
              <a:pPr>
                <a:defRPr/>
              </a:pPr>
              <a:t>‹#›</a:t>
            </a:fld>
            <a:endParaRPr lang="en-US" altLang="en-US"/>
          </a:p>
        </p:txBody>
      </p:sp>
    </p:spTree>
    <p:extLst>
      <p:ext uri="{BB962C8B-B14F-4D97-AF65-F5344CB8AC3E}">
        <p14:creationId xmlns:p14="http://schemas.microsoft.com/office/powerpoint/2010/main" val="350867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C92EE2E-D4E1-46C6-B8AD-95F4C9691258}" type="slidenum">
              <a:rPr lang="en-US" altLang="en-US"/>
              <a:pPr>
                <a:defRPr/>
              </a:pPr>
              <a:t>‹#›</a:t>
            </a:fld>
            <a:endParaRPr lang="en-US" altLang="en-US"/>
          </a:p>
        </p:txBody>
      </p:sp>
    </p:spTree>
    <p:extLst>
      <p:ext uri="{BB962C8B-B14F-4D97-AF65-F5344CB8AC3E}">
        <p14:creationId xmlns:p14="http://schemas.microsoft.com/office/powerpoint/2010/main" val="27122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ottom corner curv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5938" y="4900613"/>
            <a:ext cx="3548062"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04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304800" y="16002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65" name="Rectangle 5"/>
          <p:cNvSpPr>
            <a:spLocks noGrp="1" noChangeArrowheads="1"/>
          </p:cNvSpPr>
          <p:nvPr>
            <p:ph type="sldNum" sz="quarter" idx="4"/>
          </p:nvPr>
        </p:nvSpPr>
        <p:spPr bwMode="auto">
          <a:xfrm>
            <a:off x="304800" y="6400800"/>
            <a:ext cx="838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rgbClr val="FF8000"/>
                </a:solidFill>
              </a:defRPr>
            </a:lvl1pPr>
          </a:lstStyle>
          <a:p>
            <a:pPr>
              <a:defRPr/>
            </a:pPr>
            <a:fld id="{8F390554-62A1-4479-9DAA-4F5FD5B8C3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58"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FF8000"/>
          </a:solidFill>
          <a:latin typeface="+mj-lt"/>
          <a:ea typeface="+mj-ea"/>
          <a:cs typeface="+mj-cs"/>
        </a:defRPr>
      </a:lvl1pPr>
      <a:lvl2pPr algn="l" rtl="0" eaLnBrk="0" fontAlgn="base" hangingPunct="0">
        <a:spcBef>
          <a:spcPct val="0"/>
        </a:spcBef>
        <a:spcAft>
          <a:spcPct val="0"/>
        </a:spcAft>
        <a:defRPr sz="2400" b="1">
          <a:solidFill>
            <a:srgbClr val="FF8000"/>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2400" b="1">
          <a:solidFill>
            <a:srgbClr val="FF8000"/>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2400" b="1">
          <a:solidFill>
            <a:srgbClr val="FF8000"/>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2400" b="1">
          <a:solidFill>
            <a:srgbClr val="FF8000"/>
          </a:solidFill>
          <a:latin typeface="Arial" charset="0"/>
          <a:ea typeface="Arial Unicode MS" pitchFamily="34" charset="-128"/>
          <a:cs typeface="Arial Unicode MS" pitchFamily="34" charset="-128"/>
        </a:defRPr>
      </a:lvl5pPr>
      <a:lvl6pPr marL="457200" algn="l" rtl="0" fontAlgn="base">
        <a:spcBef>
          <a:spcPct val="0"/>
        </a:spcBef>
        <a:spcAft>
          <a:spcPct val="0"/>
        </a:spcAft>
        <a:defRPr sz="2400" b="1">
          <a:solidFill>
            <a:srgbClr val="FF8000"/>
          </a:solidFill>
          <a:latin typeface="Arial" charset="0"/>
          <a:ea typeface="Arial Unicode MS" pitchFamily="34" charset="-128"/>
          <a:cs typeface="Arial Unicode MS" pitchFamily="34" charset="-128"/>
        </a:defRPr>
      </a:lvl6pPr>
      <a:lvl7pPr marL="914400" algn="l" rtl="0" fontAlgn="base">
        <a:spcBef>
          <a:spcPct val="0"/>
        </a:spcBef>
        <a:spcAft>
          <a:spcPct val="0"/>
        </a:spcAft>
        <a:defRPr sz="2400" b="1">
          <a:solidFill>
            <a:srgbClr val="FF8000"/>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2400" b="1">
          <a:solidFill>
            <a:srgbClr val="FF8000"/>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2400" b="1">
          <a:solidFill>
            <a:srgbClr val="FF8000"/>
          </a:solidFill>
          <a:latin typeface="Arial" charset="0"/>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defRPr b="1">
          <a:solidFill>
            <a:srgbClr val="00408D"/>
          </a:solidFill>
          <a:latin typeface="+mn-lt"/>
          <a:ea typeface="+mn-ea"/>
          <a:cs typeface="+mn-cs"/>
        </a:defRPr>
      </a:lvl1pPr>
      <a:lvl2pPr marL="742950" indent="-285750" algn="l" rtl="0" eaLnBrk="0" fontAlgn="base" hangingPunct="0">
        <a:spcBef>
          <a:spcPct val="20000"/>
        </a:spcBef>
        <a:spcAft>
          <a:spcPct val="0"/>
        </a:spcAft>
        <a:defRPr sz="1600" b="1">
          <a:solidFill>
            <a:srgbClr val="FF8000"/>
          </a:solidFill>
          <a:latin typeface="+mn-lt"/>
          <a:ea typeface="+mn-ea"/>
          <a:cs typeface="+mn-cs"/>
        </a:defRPr>
      </a:lvl2pPr>
      <a:lvl3pPr marL="1143000" indent="-228600" algn="l" rtl="0" eaLnBrk="0" fontAlgn="base" hangingPunct="0">
        <a:spcBef>
          <a:spcPct val="20000"/>
        </a:spcBef>
        <a:spcAft>
          <a:spcPct val="0"/>
        </a:spcAft>
        <a:buChar char="•"/>
        <a:defRPr sz="1400">
          <a:solidFill>
            <a:srgbClr val="00408D"/>
          </a:solidFill>
          <a:latin typeface="+mn-lt"/>
          <a:ea typeface="+mn-ea"/>
          <a:cs typeface="+mn-cs"/>
        </a:defRPr>
      </a:lvl3pPr>
      <a:lvl4pPr marL="1600200" indent="-228600" algn="l" rtl="0" eaLnBrk="0" fontAlgn="base" hangingPunct="0">
        <a:spcBef>
          <a:spcPct val="20000"/>
        </a:spcBef>
        <a:spcAft>
          <a:spcPct val="0"/>
        </a:spcAft>
        <a:buChar char="–"/>
        <a:defRPr sz="1400">
          <a:solidFill>
            <a:srgbClr val="00408D"/>
          </a:solidFill>
          <a:latin typeface="+mn-lt"/>
          <a:ea typeface="+mn-ea"/>
          <a:cs typeface="+mn-cs"/>
        </a:defRPr>
      </a:lvl4pPr>
      <a:lvl5pPr marL="2057400" indent="-228600" algn="l" rtl="0" eaLnBrk="0" fontAlgn="base" hangingPunct="0">
        <a:spcBef>
          <a:spcPct val="20000"/>
        </a:spcBef>
        <a:spcAft>
          <a:spcPct val="0"/>
        </a:spcAft>
        <a:buChar char="»"/>
        <a:defRPr sz="1400">
          <a:solidFill>
            <a:srgbClr val="00408D"/>
          </a:solidFill>
          <a:latin typeface="+mn-lt"/>
          <a:ea typeface="+mn-ea"/>
          <a:cs typeface="+mn-cs"/>
        </a:defRPr>
      </a:lvl5pPr>
      <a:lvl6pPr marL="2514600" indent="-228600" algn="l" rtl="0" fontAlgn="base">
        <a:spcBef>
          <a:spcPct val="20000"/>
        </a:spcBef>
        <a:spcAft>
          <a:spcPct val="0"/>
        </a:spcAft>
        <a:buChar char="»"/>
        <a:defRPr sz="1400">
          <a:solidFill>
            <a:srgbClr val="00408D"/>
          </a:solidFill>
          <a:latin typeface="+mn-lt"/>
          <a:ea typeface="+mn-ea"/>
          <a:cs typeface="+mn-cs"/>
        </a:defRPr>
      </a:lvl6pPr>
      <a:lvl7pPr marL="2971800" indent="-228600" algn="l" rtl="0" fontAlgn="base">
        <a:spcBef>
          <a:spcPct val="20000"/>
        </a:spcBef>
        <a:spcAft>
          <a:spcPct val="0"/>
        </a:spcAft>
        <a:buChar char="»"/>
        <a:defRPr sz="1400">
          <a:solidFill>
            <a:srgbClr val="00408D"/>
          </a:solidFill>
          <a:latin typeface="+mn-lt"/>
          <a:ea typeface="+mn-ea"/>
          <a:cs typeface="+mn-cs"/>
        </a:defRPr>
      </a:lvl7pPr>
      <a:lvl8pPr marL="3429000" indent="-228600" algn="l" rtl="0" fontAlgn="base">
        <a:spcBef>
          <a:spcPct val="20000"/>
        </a:spcBef>
        <a:spcAft>
          <a:spcPct val="0"/>
        </a:spcAft>
        <a:buChar char="»"/>
        <a:defRPr sz="1400">
          <a:solidFill>
            <a:srgbClr val="00408D"/>
          </a:solidFill>
          <a:latin typeface="+mn-lt"/>
          <a:ea typeface="+mn-ea"/>
          <a:cs typeface="+mn-cs"/>
        </a:defRPr>
      </a:lvl8pPr>
      <a:lvl9pPr marL="3886200" indent="-228600" algn="l" rtl="0" fontAlgn="base">
        <a:spcBef>
          <a:spcPct val="20000"/>
        </a:spcBef>
        <a:spcAft>
          <a:spcPct val="0"/>
        </a:spcAft>
        <a:buChar char="»"/>
        <a:defRPr sz="1400">
          <a:solidFill>
            <a:srgbClr val="00408D"/>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4.png"/><Relationship Id="rId7"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4953000"/>
            <a:ext cx="6705600" cy="1295400"/>
          </a:xfrm>
        </p:spPr>
        <p:txBody>
          <a:bodyPr/>
          <a:lstStyle/>
          <a:p>
            <a:pPr algn="ctr" eaLnBrk="1" hangingPunct="1"/>
            <a:r>
              <a:rPr lang="en-US" altLang="en-US" sz="2400" dirty="0" smtClean="0">
                <a:solidFill>
                  <a:schemeClr val="accent1"/>
                </a:solidFill>
              </a:rPr>
              <a:t>Fall</a:t>
            </a:r>
            <a:r>
              <a:rPr lang="en-US" altLang="en-US" sz="2400" dirty="0" smtClean="0">
                <a:solidFill>
                  <a:schemeClr val="accent1"/>
                </a:solidFill>
              </a:rPr>
              <a:t> </a:t>
            </a:r>
            <a:r>
              <a:rPr lang="en-US" altLang="en-US" sz="2400" dirty="0" smtClean="0">
                <a:solidFill>
                  <a:schemeClr val="accent1"/>
                </a:solidFill>
              </a:rPr>
              <a:t>2020</a:t>
            </a:r>
            <a:br>
              <a:rPr lang="en-US" altLang="en-US" sz="2400" dirty="0" smtClean="0">
                <a:solidFill>
                  <a:schemeClr val="accent1"/>
                </a:solidFill>
              </a:rPr>
            </a:br>
            <a:r>
              <a:rPr lang="en-US" altLang="en-US" sz="2400" dirty="0" smtClean="0">
                <a:solidFill>
                  <a:schemeClr val="accent1"/>
                </a:solidFill>
              </a:rPr>
              <a:t/>
            </a:r>
            <a:br>
              <a:rPr lang="en-US" altLang="en-US" sz="2400" dirty="0" smtClean="0">
                <a:solidFill>
                  <a:schemeClr val="accent1"/>
                </a:solidFill>
              </a:rPr>
            </a:br>
            <a:r>
              <a:rPr lang="en-US" altLang="en-US" b="0" i="1" dirty="0" smtClean="0">
                <a:solidFill>
                  <a:srgbClr val="0070C0"/>
                </a:solidFill>
              </a:rPr>
              <a:t>STEM Coordinator – Angela Parsley</a:t>
            </a:r>
            <a:br>
              <a:rPr lang="en-US" altLang="en-US" b="0" i="1" dirty="0" smtClean="0">
                <a:solidFill>
                  <a:srgbClr val="0070C0"/>
                </a:solidFill>
              </a:rPr>
            </a:br>
            <a:r>
              <a:rPr lang="en-US" altLang="en-US" b="0" i="1" dirty="0" smtClean="0">
                <a:solidFill>
                  <a:srgbClr val="0070C0"/>
                </a:solidFill>
              </a:rPr>
              <a:t>angela.parsley@vdot.virginia.gov</a:t>
            </a:r>
          </a:p>
        </p:txBody>
      </p:sp>
      <p:sp>
        <p:nvSpPr>
          <p:cNvPr id="3075" name="Rectangle 3"/>
          <p:cNvSpPr>
            <a:spLocks noGrp="1" noChangeArrowheads="1"/>
          </p:cNvSpPr>
          <p:nvPr>
            <p:ph type="subTitle" idx="1"/>
          </p:nvPr>
        </p:nvSpPr>
        <p:spPr>
          <a:xfrm>
            <a:off x="1524000" y="3886200"/>
            <a:ext cx="6781800" cy="914400"/>
          </a:xfrm>
        </p:spPr>
        <p:txBody>
          <a:bodyPr/>
          <a:lstStyle/>
          <a:p>
            <a:pPr algn="ctr" eaLnBrk="1" hangingPunct="1">
              <a:defRPr/>
            </a:pPr>
            <a:r>
              <a:rPr lang="en-US" altLang="en-US" sz="3600" dirty="0" smtClean="0">
                <a:solidFill>
                  <a:srgbClr val="0070C0"/>
                </a:solidFill>
                <a:effectLst>
                  <a:outerShdw blurRad="38100" dist="38100" dir="2700000" algn="tl">
                    <a:srgbClr val="000000">
                      <a:alpha val="43137"/>
                    </a:srgbClr>
                  </a:outerShdw>
                </a:effectLst>
              </a:rPr>
              <a:t>Communicating Designs</a:t>
            </a:r>
            <a:endParaRPr lang="en-US" altLang="en-US" sz="3600" b="1" dirty="0" smtClean="0">
              <a:solidFill>
                <a:srgbClr val="0070C0"/>
              </a:solidFill>
            </a:endParaRPr>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62CA7E-F15C-4E4E-A9AB-B1F245F4BB9F}" type="slidenum">
              <a:rPr lang="en-US" altLang="en-US" smtClean="0"/>
              <a:pPr>
                <a:defRPr/>
              </a:pPr>
              <a:t>10</a:t>
            </a:fld>
            <a:endParaRPr lang="en-US" altLang="en-US"/>
          </a:p>
        </p:txBody>
      </p:sp>
      <p:sp>
        <p:nvSpPr>
          <p:cNvPr id="5" name="Title 1"/>
          <p:cNvSpPr>
            <a:spLocks noGrp="1"/>
          </p:cNvSpPr>
          <p:nvPr/>
        </p:nvSpPr>
        <p:spPr bwMode="auto">
          <a:xfrm>
            <a:off x="304800" y="-7202"/>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dirty="0" smtClean="0">
                <a:solidFill>
                  <a:srgbClr val="FF8000"/>
                </a:solidFill>
              </a:rPr>
              <a:t>Try Drawing Orthographic Views</a:t>
            </a:r>
            <a:endParaRPr lang="en-US" altLang="en-US" dirty="0">
              <a:solidFill>
                <a:srgbClr val="FF8000"/>
              </a:solidFill>
            </a:endParaRPr>
          </a:p>
        </p:txBody>
      </p:sp>
      <p:sp>
        <p:nvSpPr>
          <p:cNvPr id="7" name="Content Placeholder 5"/>
          <p:cNvSpPr>
            <a:spLocks noGrp="1"/>
          </p:cNvSpPr>
          <p:nvPr>
            <p:ph idx="1"/>
          </p:nvPr>
        </p:nvSpPr>
        <p:spPr>
          <a:xfrm>
            <a:off x="3017202" y="1852878"/>
            <a:ext cx="4221797" cy="425919"/>
          </a:xfrm>
        </p:spPr>
        <p:txBody>
          <a:bodyPr/>
          <a:lstStyle/>
          <a:p>
            <a:r>
              <a:rPr lang="en-US" sz="2400" dirty="0" smtClean="0"/>
              <a:t>Grab 1 can of food.</a:t>
            </a:r>
            <a:endParaRPr lang="en-US" sz="2400" dirty="0"/>
          </a:p>
        </p:txBody>
      </p:sp>
      <p:sp>
        <p:nvSpPr>
          <p:cNvPr id="8" name="TextBox 7"/>
          <p:cNvSpPr txBox="1"/>
          <p:nvPr/>
        </p:nvSpPr>
        <p:spPr>
          <a:xfrm>
            <a:off x="1006512" y="3339407"/>
            <a:ext cx="3320975" cy="3046988"/>
          </a:xfrm>
          <a:prstGeom prst="rect">
            <a:avLst/>
          </a:prstGeom>
          <a:noFill/>
        </p:spPr>
        <p:txBody>
          <a:bodyPr wrap="square" rtlCol="0">
            <a:spAutoFit/>
          </a:bodyPr>
          <a:lstStyle/>
          <a:p>
            <a:pPr marL="457200" indent="-457200">
              <a:buAutoNum type="arabicPeriod"/>
            </a:pPr>
            <a:r>
              <a:rPr lang="en-US" sz="2400" dirty="0" smtClean="0">
                <a:solidFill>
                  <a:schemeClr val="accent1"/>
                </a:solidFill>
              </a:rPr>
              <a:t>Draw the shape of the </a:t>
            </a:r>
            <a:r>
              <a:rPr lang="en-US" sz="2400" b="1" dirty="0" smtClean="0">
                <a:solidFill>
                  <a:schemeClr val="accent1"/>
                </a:solidFill>
              </a:rPr>
              <a:t>TOP</a:t>
            </a:r>
            <a:r>
              <a:rPr lang="en-US" sz="2400" dirty="0" smtClean="0">
                <a:solidFill>
                  <a:schemeClr val="accent1"/>
                </a:solidFill>
              </a:rPr>
              <a:t> of the can.</a:t>
            </a:r>
          </a:p>
          <a:p>
            <a:pPr marL="457200" indent="-457200">
              <a:buAutoNum type="arabicPeriod"/>
            </a:pPr>
            <a:endParaRPr lang="en-US" sz="2400" dirty="0" smtClean="0">
              <a:solidFill>
                <a:schemeClr val="accent1"/>
              </a:solidFill>
            </a:endParaRPr>
          </a:p>
          <a:p>
            <a:pPr marL="457200" indent="-457200">
              <a:buAutoNum type="arabicPeriod"/>
            </a:pPr>
            <a:r>
              <a:rPr lang="en-US" sz="2400" dirty="0" smtClean="0">
                <a:solidFill>
                  <a:schemeClr val="accent1"/>
                </a:solidFill>
              </a:rPr>
              <a:t>What shape is the </a:t>
            </a:r>
            <a:r>
              <a:rPr lang="en-US" sz="2400" b="1" dirty="0" smtClean="0">
                <a:solidFill>
                  <a:schemeClr val="accent1"/>
                </a:solidFill>
              </a:rPr>
              <a:t>FRONT</a:t>
            </a:r>
            <a:r>
              <a:rPr lang="en-US" sz="2400" dirty="0" smtClean="0">
                <a:solidFill>
                  <a:schemeClr val="accent1"/>
                </a:solidFill>
              </a:rPr>
              <a:t> of the can?</a:t>
            </a:r>
          </a:p>
          <a:p>
            <a:pPr marL="457200" indent="-457200">
              <a:buAutoNum type="arabicPeriod"/>
            </a:pPr>
            <a:endParaRPr lang="en-US" sz="2400" dirty="0" smtClean="0">
              <a:solidFill>
                <a:schemeClr val="accent1"/>
              </a:solidFill>
            </a:endParaRPr>
          </a:p>
          <a:p>
            <a:pPr marL="457200" indent="-457200">
              <a:buAutoNum type="arabicPeriod"/>
            </a:pPr>
            <a:r>
              <a:rPr lang="en-US" sz="2400" dirty="0" smtClean="0">
                <a:solidFill>
                  <a:schemeClr val="accent1"/>
                </a:solidFill>
              </a:rPr>
              <a:t>What shape is the </a:t>
            </a:r>
            <a:r>
              <a:rPr lang="en-US" sz="2400" b="1" dirty="0" smtClean="0">
                <a:solidFill>
                  <a:schemeClr val="accent1"/>
                </a:solidFill>
              </a:rPr>
              <a:t>SIDE</a:t>
            </a:r>
            <a:r>
              <a:rPr lang="en-US" sz="2400" dirty="0" smtClean="0">
                <a:solidFill>
                  <a:schemeClr val="accent1"/>
                </a:solidFill>
              </a:rPr>
              <a:t> of the can?</a:t>
            </a:r>
            <a:endParaRPr lang="en-US" sz="2400" dirty="0">
              <a:solidFill>
                <a:schemeClr val="accent1"/>
              </a:solidFill>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1875" t="20000" r="21875" b="25000"/>
          <a:stretch/>
        </p:blipFill>
        <p:spPr>
          <a:xfrm rot="5400000">
            <a:off x="6283094" y="2659209"/>
            <a:ext cx="1245955" cy="943757"/>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1250" t="12500" r="10625" b="12500"/>
          <a:stretch/>
        </p:blipFill>
        <p:spPr>
          <a:xfrm rot="5400000">
            <a:off x="6393061" y="1310031"/>
            <a:ext cx="907072" cy="877811"/>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0626" t="23438" r="15625" b="21562"/>
          <a:stretch/>
        </p:blipFill>
        <p:spPr>
          <a:xfrm rot="5400000">
            <a:off x="7963024" y="2727174"/>
            <a:ext cx="1241365" cy="803237"/>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4551" t="10921" r="22534" b="16269"/>
          <a:stretch/>
        </p:blipFill>
        <p:spPr>
          <a:xfrm rot="5400000">
            <a:off x="1039929" y="1398471"/>
            <a:ext cx="2034942" cy="1524001"/>
          </a:xfrm>
          <a:prstGeom prst="rect">
            <a:avLst/>
          </a:prstGeom>
        </p:spPr>
      </p:pic>
    </p:spTree>
    <p:extLst>
      <p:ext uri="{BB962C8B-B14F-4D97-AF65-F5344CB8AC3E}">
        <p14:creationId xmlns:p14="http://schemas.microsoft.com/office/powerpoint/2010/main" val="12324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62CA7E-F15C-4E4E-A9AB-B1F245F4BB9F}" type="slidenum">
              <a:rPr lang="en-US" altLang="en-US" smtClean="0"/>
              <a:pPr>
                <a:defRPr/>
              </a:pPr>
              <a:t>11</a:t>
            </a:fld>
            <a:endParaRPr lang="en-US" altLang="en-US"/>
          </a:p>
        </p:txBody>
      </p:sp>
      <p:sp>
        <p:nvSpPr>
          <p:cNvPr id="7" name="Content Placeholder 5"/>
          <p:cNvSpPr>
            <a:spLocks noGrp="1"/>
          </p:cNvSpPr>
          <p:nvPr>
            <p:ph idx="1"/>
          </p:nvPr>
        </p:nvSpPr>
        <p:spPr>
          <a:xfrm>
            <a:off x="3017202" y="1852878"/>
            <a:ext cx="4221797" cy="425919"/>
          </a:xfrm>
        </p:spPr>
        <p:txBody>
          <a:bodyPr/>
          <a:lstStyle/>
          <a:p>
            <a:r>
              <a:rPr lang="en-US" sz="2400" dirty="0" smtClean="0"/>
              <a:t>Grab 1 can of food.</a:t>
            </a:r>
            <a:endParaRPr lang="en-US" sz="2400" dirty="0"/>
          </a:p>
        </p:txBody>
      </p:sp>
      <p:sp>
        <p:nvSpPr>
          <p:cNvPr id="8" name="TextBox 7"/>
          <p:cNvSpPr txBox="1"/>
          <p:nvPr/>
        </p:nvSpPr>
        <p:spPr>
          <a:xfrm>
            <a:off x="1006512" y="3339407"/>
            <a:ext cx="3320975" cy="3046988"/>
          </a:xfrm>
          <a:prstGeom prst="rect">
            <a:avLst/>
          </a:prstGeom>
          <a:noFill/>
        </p:spPr>
        <p:txBody>
          <a:bodyPr wrap="square" rtlCol="0">
            <a:spAutoFit/>
          </a:bodyPr>
          <a:lstStyle/>
          <a:p>
            <a:pPr marL="457200" indent="-457200">
              <a:buAutoNum type="arabicPeriod"/>
            </a:pPr>
            <a:r>
              <a:rPr lang="en-US" sz="2400" dirty="0" smtClean="0">
                <a:solidFill>
                  <a:schemeClr val="accent1"/>
                </a:solidFill>
              </a:rPr>
              <a:t>Draw the shape of the </a:t>
            </a:r>
            <a:r>
              <a:rPr lang="en-US" sz="2400" b="1" dirty="0" smtClean="0">
                <a:solidFill>
                  <a:schemeClr val="accent1"/>
                </a:solidFill>
              </a:rPr>
              <a:t>TOP</a:t>
            </a:r>
            <a:r>
              <a:rPr lang="en-US" sz="2400" dirty="0" smtClean="0">
                <a:solidFill>
                  <a:schemeClr val="accent1"/>
                </a:solidFill>
              </a:rPr>
              <a:t> of the can.</a:t>
            </a:r>
          </a:p>
          <a:p>
            <a:pPr marL="457200" indent="-457200">
              <a:buAutoNum type="arabicPeriod"/>
            </a:pPr>
            <a:endParaRPr lang="en-US" sz="2400" dirty="0" smtClean="0">
              <a:solidFill>
                <a:schemeClr val="accent1"/>
              </a:solidFill>
            </a:endParaRPr>
          </a:p>
          <a:p>
            <a:pPr marL="457200" indent="-457200">
              <a:buAutoNum type="arabicPeriod"/>
            </a:pPr>
            <a:r>
              <a:rPr lang="en-US" sz="2400" dirty="0" smtClean="0">
                <a:solidFill>
                  <a:schemeClr val="accent1"/>
                </a:solidFill>
              </a:rPr>
              <a:t>What shape is the </a:t>
            </a:r>
            <a:r>
              <a:rPr lang="en-US" sz="2400" b="1" dirty="0" smtClean="0">
                <a:solidFill>
                  <a:schemeClr val="accent1"/>
                </a:solidFill>
              </a:rPr>
              <a:t>FRONT</a:t>
            </a:r>
            <a:r>
              <a:rPr lang="en-US" sz="2400" dirty="0" smtClean="0">
                <a:solidFill>
                  <a:schemeClr val="accent1"/>
                </a:solidFill>
              </a:rPr>
              <a:t> of the can?</a:t>
            </a:r>
          </a:p>
          <a:p>
            <a:pPr marL="457200" indent="-457200">
              <a:buAutoNum type="arabicPeriod"/>
            </a:pPr>
            <a:endParaRPr lang="en-US" sz="2400" dirty="0" smtClean="0">
              <a:solidFill>
                <a:schemeClr val="accent1"/>
              </a:solidFill>
            </a:endParaRPr>
          </a:p>
          <a:p>
            <a:pPr marL="457200" indent="-457200">
              <a:buAutoNum type="arabicPeriod"/>
            </a:pPr>
            <a:r>
              <a:rPr lang="en-US" sz="2400" dirty="0" smtClean="0">
                <a:solidFill>
                  <a:schemeClr val="accent1"/>
                </a:solidFill>
              </a:rPr>
              <a:t>What shape is the </a:t>
            </a:r>
            <a:r>
              <a:rPr lang="en-US" sz="2400" b="1" dirty="0" smtClean="0">
                <a:solidFill>
                  <a:schemeClr val="accent1"/>
                </a:solidFill>
              </a:rPr>
              <a:t>SIDE</a:t>
            </a:r>
            <a:r>
              <a:rPr lang="en-US" sz="2400" dirty="0" smtClean="0">
                <a:solidFill>
                  <a:schemeClr val="accent1"/>
                </a:solidFill>
              </a:rPr>
              <a:t> of the can?</a:t>
            </a:r>
            <a:endParaRPr lang="en-US" sz="2400" dirty="0">
              <a:solidFill>
                <a:schemeClr val="accent1"/>
              </a:solidFill>
            </a:endParaRPr>
          </a:p>
        </p:txBody>
      </p:sp>
      <p:pic>
        <p:nvPicPr>
          <p:cNvPr id="9" name="Picture 8"/>
          <p:cNvPicPr>
            <a:picLocks noChangeAspect="1"/>
          </p:cNvPicPr>
          <p:nvPr/>
        </p:nvPicPr>
        <p:blipFill>
          <a:blip r:embed="rId3"/>
          <a:stretch>
            <a:fillRect/>
          </a:stretch>
        </p:blipFill>
        <p:spPr>
          <a:xfrm>
            <a:off x="4953000" y="3473919"/>
            <a:ext cx="628650" cy="561975"/>
          </a:xfrm>
          <a:prstGeom prst="rect">
            <a:avLst/>
          </a:prstGeom>
        </p:spPr>
      </p:pic>
      <p:pic>
        <p:nvPicPr>
          <p:cNvPr id="10" name="Picture 9"/>
          <p:cNvPicPr>
            <a:picLocks noChangeAspect="1"/>
          </p:cNvPicPr>
          <p:nvPr/>
        </p:nvPicPr>
        <p:blipFill>
          <a:blip r:embed="rId4"/>
          <a:stretch>
            <a:fillRect/>
          </a:stretch>
        </p:blipFill>
        <p:spPr>
          <a:xfrm>
            <a:off x="5029200" y="4371975"/>
            <a:ext cx="666750" cy="809625"/>
          </a:xfrm>
          <a:prstGeom prst="rect">
            <a:avLst/>
          </a:prstGeom>
        </p:spPr>
      </p:pic>
      <p:pic>
        <p:nvPicPr>
          <p:cNvPr id="11" name="Picture 10"/>
          <p:cNvPicPr>
            <a:picLocks noChangeAspect="1"/>
          </p:cNvPicPr>
          <p:nvPr/>
        </p:nvPicPr>
        <p:blipFill>
          <a:blip r:embed="rId4"/>
          <a:stretch>
            <a:fillRect/>
          </a:stretch>
        </p:blipFill>
        <p:spPr>
          <a:xfrm>
            <a:off x="5029200" y="5514975"/>
            <a:ext cx="666750" cy="809625"/>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1875" t="20000" r="21875" b="25000"/>
          <a:stretch/>
        </p:blipFill>
        <p:spPr>
          <a:xfrm rot="5400000">
            <a:off x="6283094" y="2659209"/>
            <a:ext cx="1245955" cy="943757"/>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31250" t="12500" r="10625" b="12500"/>
          <a:stretch/>
        </p:blipFill>
        <p:spPr>
          <a:xfrm rot="5400000">
            <a:off x="6393061" y="1310031"/>
            <a:ext cx="907072" cy="877811"/>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20626" t="23438" r="15625" b="21562"/>
          <a:stretch/>
        </p:blipFill>
        <p:spPr>
          <a:xfrm rot="5400000">
            <a:off x="7963024" y="2727174"/>
            <a:ext cx="1241365" cy="803237"/>
          </a:xfrm>
          <a:prstGeom prst="rect">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4551" t="10921" r="22534" b="16269"/>
          <a:stretch/>
        </p:blipFill>
        <p:spPr>
          <a:xfrm rot="5400000">
            <a:off x="1039929" y="1398471"/>
            <a:ext cx="2034942" cy="1524001"/>
          </a:xfrm>
          <a:prstGeom prst="rect">
            <a:avLst/>
          </a:prstGeom>
        </p:spPr>
      </p:pic>
      <p:sp>
        <p:nvSpPr>
          <p:cNvPr id="16" name="Title 1"/>
          <p:cNvSpPr>
            <a:spLocks noGrp="1"/>
          </p:cNvSpPr>
          <p:nvPr/>
        </p:nvSpPr>
        <p:spPr bwMode="auto">
          <a:xfrm>
            <a:off x="795337" y="-95337"/>
            <a:ext cx="6638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0070C0"/>
                </a:solidFill>
              </a:rPr>
              <a:t>Answer:</a:t>
            </a:r>
            <a:endParaRPr lang="en-US" altLang="en-US" sz="4400" dirty="0">
              <a:solidFill>
                <a:srgbClr val="0070C0"/>
              </a:solidFill>
            </a:endParaRPr>
          </a:p>
        </p:txBody>
      </p:sp>
    </p:spTree>
    <p:extLst>
      <p:ext uri="{BB962C8B-B14F-4D97-AF65-F5344CB8AC3E}">
        <p14:creationId xmlns:p14="http://schemas.microsoft.com/office/powerpoint/2010/main" val="3307466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818981"/>
          </a:xfrm>
        </p:spPr>
        <p:txBody>
          <a:bodyPr/>
          <a:lstStyle/>
          <a:p>
            <a:pPr algn="ctr"/>
            <a:r>
              <a:rPr lang="en-US" altLang="en-US" sz="3600" dirty="0" smtClean="0"/>
              <a:t>Draw More </a:t>
            </a:r>
            <a:r>
              <a:rPr lang="en-US" altLang="en-US" sz="3600" dirty="0"/>
              <a:t>Orthographic Views</a:t>
            </a:r>
            <a:endParaRPr lang="en-US" sz="3600" dirty="0"/>
          </a:p>
        </p:txBody>
      </p:sp>
      <p:sp>
        <p:nvSpPr>
          <p:cNvPr id="4" name="Slide Number Placeholder 3"/>
          <p:cNvSpPr>
            <a:spLocks noGrp="1"/>
          </p:cNvSpPr>
          <p:nvPr>
            <p:ph type="sldNum" sz="quarter" idx="10"/>
          </p:nvPr>
        </p:nvSpPr>
        <p:spPr/>
        <p:txBody>
          <a:bodyPr/>
          <a:lstStyle/>
          <a:p>
            <a:pPr>
              <a:defRPr/>
            </a:pPr>
            <a:fld id="{C162CA7E-F15C-4E4E-A9AB-B1F245F4BB9F}" type="slidenum">
              <a:rPr lang="en-US" altLang="en-US" smtClean="0"/>
              <a:pPr>
                <a:defRPr/>
              </a:pPr>
              <a:t>12</a:t>
            </a:fld>
            <a:endParaRPr lang="en-US" altLang="en-US"/>
          </a:p>
        </p:txBody>
      </p:sp>
      <p:sp>
        <p:nvSpPr>
          <p:cNvPr id="5" name="TextBox 4"/>
          <p:cNvSpPr txBox="1"/>
          <p:nvPr/>
        </p:nvSpPr>
        <p:spPr>
          <a:xfrm>
            <a:off x="152400" y="4535268"/>
            <a:ext cx="3320975" cy="830997"/>
          </a:xfrm>
          <a:prstGeom prst="rect">
            <a:avLst/>
          </a:prstGeom>
          <a:noFill/>
        </p:spPr>
        <p:txBody>
          <a:bodyPr wrap="square" rtlCol="0">
            <a:spAutoFit/>
          </a:bodyPr>
          <a:lstStyle/>
          <a:p>
            <a:pPr marL="457200" indent="-457200">
              <a:buAutoNum type="arabicPeriod"/>
            </a:pPr>
            <a:r>
              <a:rPr lang="en-US" sz="2400" dirty="0" smtClean="0">
                <a:solidFill>
                  <a:schemeClr val="accent1"/>
                </a:solidFill>
              </a:rPr>
              <a:t>Draw the </a:t>
            </a:r>
            <a:r>
              <a:rPr lang="en-US" sz="2400" b="1" dirty="0" smtClean="0">
                <a:solidFill>
                  <a:schemeClr val="accent1"/>
                </a:solidFill>
              </a:rPr>
              <a:t>TOP</a:t>
            </a:r>
            <a:r>
              <a:rPr lang="en-US" sz="2400" dirty="0" smtClean="0">
                <a:solidFill>
                  <a:schemeClr val="accent1"/>
                </a:solidFill>
              </a:rPr>
              <a:t> view can structure</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0000" t="29259" r="14445" b="26296"/>
          <a:stretch/>
        </p:blipFill>
        <p:spPr>
          <a:xfrm rot="5400000">
            <a:off x="6597760" y="2821679"/>
            <a:ext cx="2323269" cy="102497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8924" t="15879" r="-1146" b="15973"/>
          <a:stretch/>
        </p:blipFill>
        <p:spPr>
          <a:xfrm rot="10800000">
            <a:off x="5052292" y="990599"/>
            <a:ext cx="1618810" cy="1006287"/>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291" t="8426" r="11041" b="16019"/>
          <a:stretch/>
        </p:blipFill>
        <p:spPr>
          <a:xfrm rot="5400000">
            <a:off x="4680232" y="2524985"/>
            <a:ext cx="2401293" cy="1570076"/>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473" t="16532" r="28749" b="16801"/>
          <a:stretch/>
        </p:blipFill>
        <p:spPr>
          <a:xfrm rot="5400000">
            <a:off x="670321" y="1328715"/>
            <a:ext cx="3305696" cy="2438628"/>
          </a:xfrm>
          <a:prstGeom prst="rect">
            <a:avLst/>
          </a:prstGeom>
        </p:spPr>
      </p:pic>
      <p:sp>
        <p:nvSpPr>
          <p:cNvPr id="13" name="TextBox 12"/>
          <p:cNvSpPr txBox="1"/>
          <p:nvPr/>
        </p:nvSpPr>
        <p:spPr>
          <a:xfrm>
            <a:off x="202763" y="5493603"/>
            <a:ext cx="3438925" cy="830997"/>
          </a:xfrm>
          <a:prstGeom prst="rect">
            <a:avLst/>
          </a:prstGeom>
          <a:noFill/>
        </p:spPr>
        <p:txBody>
          <a:bodyPr wrap="square" rtlCol="0">
            <a:spAutoFit/>
          </a:bodyPr>
          <a:lstStyle>
            <a:defPPr>
              <a:defRPr lang="en-US"/>
            </a:defPPr>
            <a:lvl1pPr marL="457200" indent="-457200">
              <a:buFont typeface="+mj-lt"/>
              <a:buAutoNum type="arabicPeriod" startAt="3"/>
              <a:defRPr sz="2400">
                <a:solidFill>
                  <a:schemeClr val="accent1"/>
                </a:solidFill>
              </a:defRPr>
            </a:lvl1pPr>
          </a:lstStyle>
          <a:p>
            <a:pPr>
              <a:buFont typeface="+mj-lt"/>
              <a:buAutoNum type="arabicPeriod" startAt="2"/>
            </a:pPr>
            <a:r>
              <a:rPr lang="en-US" dirty="0" smtClean="0"/>
              <a:t>Draw the </a:t>
            </a:r>
            <a:r>
              <a:rPr lang="en-US" b="1" dirty="0" smtClean="0"/>
              <a:t>FRONT</a:t>
            </a:r>
            <a:r>
              <a:rPr lang="en-US" dirty="0" smtClean="0"/>
              <a:t> view of </a:t>
            </a:r>
            <a:r>
              <a:rPr lang="en-US" dirty="0"/>
              <a:t>the </a:t>
            </a:r>
            <a:r>
              <a:rPr lang="en-US" dirty="0" smtClean="0"/>
              <a:t>cans</a:t>
            </a:r>
            <a:endParaRPr lang="en-US" dirty="0"/>
          </a:p>
        </p:txBody>
      </p:sp>
      <p:sp>
        <p:nvSpPr>
          <p:cNvPr id="14" name="TextBox 13"/>
          <p:cNvSpPr txBox="1"/>
          <p:nvPr/>
        </p:nvSpPr>
        <p:spPr>
          <a:xfrm>
            <a:off x="5690747" y="5025105"/>
            <a:ext cx="3112321" cy="830997"/>
          </a:xfrm>
          <a:prstGeom prst="rect">
            <a:avLst/>
          </a:prstGeom>
          <a:noFill/>
        </p:spPr>
        <p:txBody>
          <a:bodyPr wrap="square" rtlCol="0">
            <a:spAutoFit/>
          </a:bodyPr>
          <a:lstStyle/>
          <a:p>
            <a:pPr marL="457200" indent="-457200">
              <a:buFont typeface="+mj-lt"/>
              <a:buAutoNum type="arabicPeriod" startAt="3"/>
            </a:pPr>
            <a:r>
              <a:rPr lang="en-US" sz="2400" dirty="0" smtClean="0">
                <a:solidFill>
                  <a:schemeClr val="accent1"/>
                </a:solidFill>
              </a:rPr>
              <a:t>Draw the </a:t>
            </a:r>
            <a:r>
              <a:rPr lang="en-US" sz="2400" b="1" dirty="0" smtClean="0">
                <a:solidFill>
                  <a:schemeClr val="accent1"/>
                </a:solidFill>
              </a:rPr>
              <a:t>SIDE</a:t>
            </a:r>
            <a:r>
              <a:rPr lang="en-US" sz="2400" dirty="0" smtClean="0">
                <a:solidFill>
                  <a:schemeClr val="accent1"/>
                </a:solidFill>
              </a:rPr>
              <a:t> view of the cans</a:t>
            </a:r>
          </a:p>
        </p:txBody>
      </p:sp>
    </p:spTree>
    <p:extLst>
      <p:ext uri="{BB962C8B-B14F-4D97-AF65-F5344CB8AC3E}">
        <p14:creationId xmlns:p14="http://schemas.microsoft.com/office/powerpoint/2010/main" val="1981645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62CA7E-F15C-4E4E-A9AB-B1F245F4BB9F}" type="slidenum">
              <a:rPr lang="en-US" altLang="en-US" smtClean="0"/>
              <a:pPr>
                <a:defRPr/>
              </a:pPr>
              <a:t>13</a:t>
            </a:fld>
            <a:endParaRPr lang="en-US" altLang="en-US"/>
          </a:p>
        </p:txBody>
      </p:sp>
      <p:sp>
        <p:nvSpPr>
          <p:cNvPr id="5" name="TextBox 4"/>
          <p:cNvSpPr txBox="1"/>
          <p:nvPr/>
        </p:nvSpPr>
        <p:spPr>
          <a:xfrm>
            <a:off x="152400" y="4535268"/>
            <a:ext cx="3320975" cy="830997"/>
          </a:xfrm>
          <a:prstGeom prst="rect">
            <a:avLst/>
          </a:prstGeom>
          <a:noFill/>
        </p:spPr>
        <p:txBody>
          <a:bodyPr wrap="square" rtlCol="0">
            <a:spAutoFit/>
          </a:bodyPr>
          <a:lstStyle/>
          <a:p>
            <a:pPr marL="457200" indent="-457200">
              <a:buAutoNum type="arabicPeriod"/>
            </a:pPr>
            <a:r>
              <a:rPr lang="en-US" sz="2400" dirty="0" smtClean="0">
                <a:solidFill>
                  <a:schemeClr val="accent1"/>
                </a:solidFill>
              </a:rPr>
              <a:t>Draw the </a:t>
            </a:r>
            <a:r>
              <a:rPr lang="en-US" sz="2400" b="1" dirty="0" smtClean="0">
                <a:solidFill>
                  <a:schemeClr val="accent1"/>
                </a:solidFill>
              </a:rPr>
              <a:t>TOP</a:t>
            </a:r>
            <a:r>
              <a:rPr lang="en-US" sz="2400" dirty="0" smtClean="0">
                <a:solidFill>
                  <a:schemeClr val="accent1"/>
                </a:solidFill>
              </a:rPr>
              <a:t> view can structure</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0000" t="29259" r="14445" b="26296"/>
          <a:stretch/>
        </p:blipFill>
        <p:spPr>
          <a:xfrm rot="5400000">
            <a:off x="6597760" y="2821679"/>
            <a:ext cx="2323269" cy="102497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8924" t="15879" r="-1146" b="15973"/>
          <a:stretch/>
        </p:blipFill>
        <p:spPr>
          <a:xfrm rot="10800000">
            <a:off x="5052292" y="990599"/>
            <a:ext cx="1618810" cy="1006287"/>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291" t="8426" r="11041" b="16019"/>
          <a:stretch/>
        </p:blipFill>
        <p:spPr>
          <a:xfrm rot="5400000">
            <a:off x="4680232" y="2524985"/>
            <a:ext cx="2401293" cy="1570076"/>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473" t="16532" r="28749" b="16801"/>
          <a:stretch/>
        </p:blipFill>
        <p:spPr>
          <a:xfrm rot="5400000">
            <a:off x="670321" y="1328715"/>
            <a:ext cx="3305696" cy="2438628"/>
          </a:xfrm>
          <a:prstGeom prst="rect">
            <a:avLst/>
          </a:prstGeom>
        </p:spPr>
      </p:pic>
      <p:sp>
        <p:nvSpPr>
          <p:cNvPr id="13" name="TextBox 12"/>
          <p:cNvSpPr txBox="1"/>
          <p:nvPr/>
        </p:nvSpPr>
        <p:spPr>
          <a:xfrm>
            <a:off x="202763" y="5493603"/>
            <a:ext cx="3438925" cy="830997"/>
          </a:xfrm>
          <a:prstGeom prst="rect">
            <a:avLst/>
          </a:prstGeom>
          <a:noFill/>
        </p:spPr>
        <p:txBody>
          <a:bodyPr wrap="square" rtlCol="0">
            <a:spAutoFit/>
          </a:bodyPr>
          <a:lstStyle>
            <a:defPPr>
              <a:defRPr lang="en-US"/>
            </a:defPPr>
            <a:lvl1pPr marL="457200" indent="-457200">
              <a:buFont typeface="+mj-lt"/>
              <a:buAutoNum type="arabicPeriod" startAt="3"/>
              <a:defRPr sz="2400">
                <a:solidFill>
                  <a:schemeClr val="accent1"/>
                </a:solidFill>
              </a:defRPr>
            </a:lvl1pPr>
          </a:lstStyle>
          <a:p>
            <a:pPr>
              <a:buFont typeface="+mj-lt"/>
              <a:buAutoNum type="arabicPeriod" startAt="2"/>
            </a:pPr>
            <a:r>
              <a:rPr lang="en-US" dirty="0" smtClean="0"/>
              <a:t>Draw the </a:t>
            </a:r>
            <a:r>
              <a:rPr lang="en-US" b="1" dirty="0" smtClean="0"/>
              <a:t>FRONT</a:t>
            </a:r>
            <a:r>
              <a:rPr lang="en-US" dirty="0" smtClean="0"/>
              <a:t> view of </a:t>
            </a:r>
            <a:r>
              <a:rPr lang="en-US" dirty="0"/>
              <a:t>the </a:t>
            </a:r>
            <a:r>
              <a:rPr lang="en-US" dirty="0" smtClean="0"/>
              <a:t>cans</a:t>
            </a:r>
            <a:endParaRPr lang="en-US" dirty="0"/>
          </a:p>
        </p:txBody>
      </p:sp>
      <p:sp>
        <p:nvSpPr>
          <p:cNvPr id="14" name="TextBox 13"/>
          <p:cNvSpPr txBox="1"/>
          <p:nvPr/>
        </p:nvSpPr>
        <p:spPr>
          <a:xfrm>
            <a:off x="5690747" y="5025105"/>
            <a:ext cx="3112321" cy="830997"/>
          </a:xfrm>
          <a:prstGeom prst="rect">
            <a:avLst/>
          </a:prstGeom>
          <a:noFill/>
        </p:spPr>
        <p:txBody>
          <a:bodyPr wrap="square" rtlCol="0">
            <a:spAutoFit/>
          </a:bodyPr>
          <a:lstStyle/>
          <a:p>
            <a:pPr marL="457200" indent="-457200">
              <a:buFont typeface="+mj-lt"/>
              <a:buAutoNum type="arabicPeriod" startAt="3"/>
            </a:pPr>
            <a:r>
              <a:rPr lang="en-US" sz="2400" dirty="0" smtClean="0">
                <a:solidFill>
                  <a:schemeClr val="accent1"/>
                </a:solidFill>
              </a:rPr>
              <a:t>Draw the </a:t>
            </a:r>
            <a:r>
              <a:rPr lang="en-US" sz="2400" b="1" dirty="0" smtClean="0">
                <a:solidFill>
                  <a:schemeClr val="accent1"/>
                </a:solidFill>
              </a:rPr>
              <a:t>SIDE</a:t>
            </a:r>
            <a:r>
              <a:rPr lang="en-US" sz="2400" dirty="0" smtClean="0">
                <a:solidFill>
                  <a:schemeClr val="accent1"/>
                </a:solidFill>
              </a:rPr>
              <a:t> view of the cans</a:t>
            </a:r>
          </a:p>
        </p:txBody>
      </p:sp>
      <p:grpSp>
        <p:nvGrpSpPr>
          <p:cNvPr id="20" name="Group 19"/>
          <p:cNvGrpSpPr/>
          <p:nvPr/>
        </p:nvGrpSpPr>
        <p:grpSpPr>
          <a:xfrm>
            <a:off x="3505200" y="4495800"/>
            <a:ext cx="1129330" cy="523875"/>
            <a:chOff x="1208633" y="2828925"/>
            <a:chExt cx="1129330" cy="523875"/>
          </a:xfrm>
        </p:grpSpPr>
        <p:sp>
          <p:nvSpPr>
            <p:cNvPr id="21" name="Oval 20"/>
            <p:cNvSpPr/>
            <p:nvPr/>
          </p:nvSpPr>
          <p:spPr>
            <a:xfrm>
              <a:off x="1208633" y="2842369"/>
              <a:ext cx="551144" cy="510431"/>
            </a:xfrm>
            <a:prstGeom prst="ellips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p:cNvSpPr/>
            <p:nvPr/>
          </p:nvSpPr>
          <p:spPr>
            <a:xfrm>
              <a:off x="1786819" y="2828925"/>
              <a:ext cx="551144" cy="510431"/>
            </a:xfrm>
            <a:prstGeom prst="ellips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9" name="Group 28"/>
          <p:cNvGrpSpPr/>
          <p:nvPr/>
        </p:nvGrpSpPr>
        <p:grpSpPr>
          <a:xfrm>
            <a:off x="5104504" y="5167622"/>
            <a:ext cx="666750" cy="1537978"/>
            <a:chOff x="5104504" y="5167622"/>
            <a:chExt cx="666750" cy="1537978"/>
          </a:xfrm>
        </p:grpSpPr>
        <p:pic>
          <p:nvPicPr>
            <p:cNvPr id="25" name="Picture 24"/>
            <p:cNvPicPr>
              <a:picLocks noChangeAspect="1"/>
            </p:cNvPicPr>
            <p:nvPr/>
          </p:nvPicPr>
          <p:blipFill>
            <a:blip r:embed="rId7"/>
            <a:stretch>
              <a:fillRect/>
            </a:stretch>
          </p:blipFill>
          <p:spPr>
            <a:xfrm>
              <a:off x="5104504" y="5895975"/>
              <a:ext cx="666750" cy="809625"/>
            </a:xfrm>
            <a:prstGeom prst="rect">
              <a:avLst/>
            </a:prstGeom>
          </p:spPr>
        </p:pic>
        <p:pic>
          <p:nvPicPr>
            <p:cNvPr id="26" name="Picture 25"/>
            <p:cNvPicPr>
              <a:picLocks noChangeAspect="1"/>
            </p:cNvPicPr>
            <p:nvPr/>
          </p:nvPicPr>
          <p:blipFill>
            <a:blip r:embed="rId7"/>
            <a:stretch>
              <a:fillRect/>
            </a:stretch>
          </p:blipFill>
          <p:spPr>
            <a:xfrm>
              <a:off x="5104504" y="5167622"/>
              <a:ext cx="666750" cy="809625"/>
            </a:xfrm>
            <a:prstGeom prst="rect">
              <a:avLst/>
            </a:prstGeom>
          </p:spPr>
        </p:pic>
      </p:grpSp>
      <p:grpSp>
        <p:nvGrpSpPr>
          <p:cNvPr id="28" name="Group 27"/>
          <p:cNvGrpSpPr/>
          <p:nvPr/>
        </p:nvGrpSpPr>
        <p:grpSpPr>
          <a:xfrm>
            <a:off x="3505200" y="5179852"/>
            <a:ext cx="1069042" cy="1537978"/>
            <a:chOff x="3505200" y="5179852"/>
            <a:chExt cx="1069042" cy="1537978"/>
          </a:xfrm>
        </p:grpSpPr>
        <p:pic>
          <p:nvPicPr>
            <p:cNvPr id="7" name="Picture 6"/>
            <p:cNvPicPr>
              <a:picLocks noChangeAspect="1"/>
            </p:cNvPicPr>
            <p:nvPr/>
          </p:nvPicPr>
          <p:blipFill rotWithShape="1">
            <a:blip r:embed="rId7"/>
            <a:srcRect r="8572"/>
            <a:stretch/>
          </p:blipFill>
          <p:spPr>
            <a:xfrm>
              <a:off x="3505200" y="5908205"/>
              <a:ext cx="609600" cy="809625"/>
            </a:xfrm>
            <a:prstGeom prst="rect">
              <a:avLst/>
            </a:prstGeom>
          </p:spPr>
        </p:pic>
        <p:pic>
          <p:nvPicPr>
            <p:cNvPr id="23" name="Picture 22"/>
            <p:cNvPicPr>
              <a:picLocks noChangeAspect="1"/>
            </p:cNvPicPr>
            <p:nvPr/>
          </p:nvPicPr>
          <p:blipFill>
            <a:blip r:embed="rId7"/>
            <a:stretch>
              <a:fillRect/>
            </a:stretch>
          </p:blipFill>
          <p:spPr>
            <a:xfrm>
              <a:off x="3505200" y="5179852"/>
              <a:ext cx="666750" cy="809625"/>
            </a:xfrm>
            <a:prstGeom prst="rect">
              <a:avLst/>
            </a:prstGeom>
          </p:spPr>
        </p:pic>
        <p:pic>
          <p:nvPicPr>
            <p:cNvPr id="27" name="Picture 26"/>
            <p:cNvPicPr>
              <a:picLocks noChangeAspect="1"/>
            </p:cNvPicPr>
            <p:nvPr/>
          </p:nvPicPr>
          <p:blipFill>
            <a:blip r:embed="rId8"/>
            <a:stretch>
              <a:fillRect/>
            </a:stretch>
          </p:blipFill>
          <p:spPr>
            <a:xfrm>
              <a:off x="4056344" y="5953731"/>
              <a:ext cx="517898" cy="764099"/>
            </a:xfrm>
            <a:prstGeom prst="rect">
              <a:avLst/>
            </a:prstGeom>
          </p:spPr>
        </p:pic>
      </p:grpSp>
      <p:sp>
        <p:nvSpPr>
          <p:cNvPr id="24" name="Title 1"/>
          <p:cNvSpPr>
            <a:spLocks noGrp="1"/>
          </p:cNvSpPr>
          <p:nvPr/>
        </p:nvSpPr>
        <p:spPr bwMode="auto">
          <a:xfrm>
            <a:off x="795337" y="-95337"/>
            <a:ext cx="6638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0070C0"/>
                </a:solidFill>
              </a:rPr>
              <a:t>Answer:</a:t>
            </a:r>
            <a:endParaRPr lang="en-US" altLang="en-US" sz="4400" dirty="0">
              <a:solidFill>
                <a:srgbClr val="0070C0"/>
              </a:solidFill>
            </a:endParaRPr>
          </a:p>
        </p:txBody>
      </p:sp>
    </p:spTree>
    <p:extLst>
      <p:ext uri="{BB962C8B-B14F-4D97-AF65-F5344CB8AC3E}">
        <p14:creationId xmlns:p14="http://schemas.microsoft.com/office/powerpoint/2010/main" val="3127533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Title 1"/>
          <p:cNvSpPr>
            <a:spLocks noGrp="1"/>
          </p:cNvSpPr>
          <p:nvPr/>
        </p:nvSpPr>
        <p:spPr bwMode="auto">
          <a:xfrm>
            <a:off x="676275" y="-1"/>
            <a:ext cx="7772400" cy="129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Try Interpreting Orthographic Views!</a:t>
            </a:r>
            <a:endParaRPr lang="en-US" altLang="en-US" sz="4400" dirty="0">
              <a:solidFill>
                <a:srgbClr val="FF8000"/>
              </a:solidFill>
            </a:endParaRPr>
          </a:p>
        </p:txBody>
      </p:sp>
      <p:sp>
        <p:nvSpPr>
          <p:cNvPr id="6" name="Content Placeholder 5"/>
          <p:cNvSpPr>
            <a:spLocks noGrp="1"/>
          </p:cNvSpPr>
          <p:nvPr>
            <p:ph idx="1"/>
          </p:nvPr>
        </p:nvSpPr>
        <p:spPr>
          <a:xfrm>
            <a:off x="4232257" y="2198801"/>
            <a:ext cx="4221797" cy="425919"/>
          </a:xfrm>
        </p:spPr>
        <p:txBody>
          <a:bodyPr/>
          <a:lstStyle/>
          <a:p>
            <a:r>
              <a:rPr lang="en-US" sz="2400" dirty="0" smtClean="0"/>
              <a:t>Grab 6 cans of food and make this can structure.</a:t>
            </a:r>
            <a:endParaRPr lang="en-US" sz="2400" dirty="0"/>
          </a:p>
        </p:txBody>
      </p:sp>
      <p:sp>
        <p:nvSpPr>
          <p:cNvPr id="26" name="Oval 25"/>
          <p:cNvSpPr/>
          <p:nvPr/>
        </p:nvSpPr>
        <p:spPr>
          <a:xfrm>
            <a:off x="1822715" y="2725801"/>
            <a:ext cx="551144" cy="510431"/>
          </a:xfrm>
          <a:prstGeom prst="ellips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Oval 26"/>
          <p:cNvSpPr/>
          <p:nvPr/>
        </p:nvSpPr>
        <p:spPr>
          <a:xfrm>
            <a:off x="2958538" y="2712357"/>
            <a:ext cx="551144" cy="510431"/>
          </a:xfrm>
          <a:prstGeom prst="ellips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Oval 27"/>
          <p:cNvSpPr/>
          <p:nvPr/>
        </p:nvSpPr>
        <p:spPr>
          <a:xfrm>
            <a:off x="2400901" y="2712357"/>
            <a:ext cx="551144" cy="510431"/>
          </a:xfrm>
          <a:prstGeom prst="ellips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7" name="Group 6"/>
          <p:cNvGrpSpPr/>
          <p:nvPr/>
        </p:nvGrpSpPr>
        <p:grpSpPr>
          <a:xfrm>
            <a:off x="1905206" y="3945526"/>
            <a:ext cx="1625024" cy="1652905"/>
            <a:chOff x="1291124" y="4062094"/>
            <a:chExt cx="1625024" cy="1652905"/>
          </a:xfrm>
        </p:grpSpPr>
        <p:sp>
          <p:nvSpPr>
            <p:cNvPr id="20" name="Rectangle 19"/>
            <p:cNvSpPr/>
            <p:nvPr/>
          </p:nvSpPr>
          <p:spPr>
            <a:xfrm>
              <a:off x="1291124" y="4062094"/>
              <a:ext cx="537676" cy="819489"/>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p:nvSpPr>
          <p:spPr>
            <a:xfrm>
              <a:off x="1813873" y="4062094"/>
              <a:ext cx="537676" cy="819489"/>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1"/>
            <p:cNvSpPr/>
            <p:nvPr/>
          </p:nvSpPr>
          <p:spPr>
            <a:xfrm>
              <a:off x="2378472" y="4062094"/>
              <a:ext cx="537676" cy="819489"/>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p:cNvSpPr/>
            <p:nvPr/>
          </p:nvSpPr>
          <p:spPr>
            <a:xfrm>
              <a:off x="1291124" y="4895510"/>
              <a:ext cx="537676" cy="819489"/>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p:cNvSpPr/>
            <p:nvPr/>
          </p:nvSpPr>
          <p:spPr>
            <a:xfrm>
              <a:off x="1813873" y="4895510"/>
              <a:ext cx="537676" cy="819489"/>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ectangle 24"/>
            <p:cNvSpPr/>
            <p:nvPr/>
          </p:nvSpPr>
          <p:spPr>
            <a:xfrm>
              <a:off x="2378472" y="4895510"/>
              <a:ext cx="537676" cy="819489"/>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7" name="Group 16"/>
          <p:cNvGrpSpPr/>
          <p:nvPr/>
        </p:nvGrpSpPr>
        <p:grpSpPr>
          <a:xfrm>
            <a:off x="4907634" y="3945526"/>
            <a:ext cx="537845" cy="1652906"/>
            <a:chOff x="0" y="0"/>
            <a:chExt cx="537845" cy="1653503"/>
          </a:xfrm>
          <a:solidFill>
            <a:srgbClr val="6699FF"/>
          </a:solidFill>
        </p:grpSpPr>
        <p:sp>
          <p:nvSpPr>
            <p:cNvPr id="18" name="Rectangle 17"/>
            <p:cNvSpPr/>
            <p:nvPr/>
          </p:nvSpPr>
          <p:spPr>
            <a:xfrm>
              <a:off x="0" y="0"/>
              <a:ext cx="537845" cy="8197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0" y="833718"/>
              <a:ext cx="537845" cy="8197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9" name="TextBox 28"/>
          <p:cNvSpPr txBox="1"/>
          <p:nvPr/>
        </p:nvSpPr>
        <p:spPr>
          <a:xfrm>
            <a:off x="1752600" y="2133600"/>
            <a:ext cx="1971409" cy="461665"/>
          </a:xfrm>
          <a:prstGeom prst="rect">
            <a:avLst/>
          </a:prstGeom>
          <a:noFill/>
        </p:spPr>
        <p:txBody>
          <a:bodyPr wrap="square" rtlCol="0">
            <a:spAutoFit/>
          </a:bodyPr>
          <a:lstStyle/>
          <a:p>
            <a:r>
              <a:rPr lang="en-US" sz="2400" dirty="0" smtClean="0"/>
              <a:t>Top View</a:t>
            </a:r>
            <a:endParaRPr lang="en-US" sz="2400" dirty="0"/>
          </a:p>
        </p:txBody>
      </p:sp>
      <p:sp>
        <p:nvSpPr>
          <p:cNvPr id="30" name="TextBox 29"/>
          <p:cNvSpPr txBox="1"/>
          <p:nvPr/>
        </p:nvSpPr>
        <p:spPr>
          <a:xfrm>
            <a:off x="4727277" y="5791200"/>
            <a:ext cx="1971409" cy="461665"/>
          </a:xfrm>
          <a:prstGeom prst="rect">
            <a:avLst/>
          </a:prstGeom>
          <a:noFill/>
        </p:spPr>
        <p:txBody>
          <a:bodyPr wrap="square" rtlCol="0">
            <a:spAutoFit/>
          </a:bodyPr>
          <a:lstStyle/>
          <a:p>
            <a:r>
              <a:rPr lang="en-US" sz="2400" dirty="0" smtClean="0"/>
              <a:t>Side View</a:t>
            </a:r>
            <a:endParaRPr lang="en-US" sz="2400" dirty="0"/>
          </a:p>
        </p:txBody>
      </p:sp>
      <p:sp>
        <p:nvSpPr>
          <p:cNvPr id="31" name="TextBox 30"/>
          <p:cNvSpPr txBox="1"/>
          <p:nvPr/>
        </p:nvSpPr>
        <p:spPr>
          <a:xfrm>
            <a:off x="1757082" y="5750832"/>
            <a:ext cx="1971409" cy="461665"/>
          </a:xfrm>
          <a:prstGeom prst="rect">
            <a:avLst/>
          </a:prstGeom>
          <a:noFill/>
        </p:spPr>
        <p:txBody>
          <a:bodyPr wrap="square" rtlCol="0">
            <a:spAutoFit/>
          </a:bodyPr>
          <a:lstStyle/>
          <a:p>
            <a:r>
              <a:rPr lang="en-US" sz="2400" dirty="0" smtClean="0"/>
              <a:t>Front View</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64B1B6B-0E4F-4734-AD38-F9F58052615A}" type="slidenum">
              <a:rPr lang="en-US" altLang="en-US" smtClean="0"/>
              <a:pPr>
                <a:defRPr/>
              </a:pPr>
              <a:t>15</a:t>
            </a:fld>
            <a:endParaRPr lang="en-US" altLang="en-US"/>
          </a:p>
        </p:txBody>
      </p:sp>
      <p:pic>
        <p:nvPicPr>
          <p:cNvPr id="3" name="Picture 2"/>
          <p:cNvPicPr/>
          <p:nvPr/>
        </p:nvPicPr>
        <p:blipFill rotWithShape="1">
          <a:blip r:embed="rId3">
            <a:extLst>
              <a:ext uri="{28A0092B-C50C-407E-A947-70E740481C1C}">
                <a14:useLocalDpi xmlns:a14="http://schemas.microsoft.com/office/drawing/2010/main" val="0"/>
              </a:ext>
            </a:extLst>
          </a:blip>
          <a:srcRect l="11050" t="-1" r="7641" b="9341"/>
          <a:stretch/>
        </p:blipFill>
        <p:spPr bwMode="auto">
          <a:xfrm>
            <a:off x="725693" y="1600200"/>
            <a:ext cx="5185876" cy="3994907"/>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6172200" y="1219200"/>
            <a:ext cx="2514600" cy="4031873"/>
          </a:xfrm>
          <a:prstGeom prst="rect">
            <a:avLst/>
          </a:prstGeom>
          <a:noFill/>
        </p:spPr>
        <p:txBody>
          <a:bodyPr wrap="square" rtlCol="0">
            <a:spAutoFit/>
          </a:bodyPr>
          <a:lstStyle/>
          <a:p>
            <a:r>
              <a:rPr lang="en-US" sz="3200" dirty="0" smtClean="0">
                <a:solidFill>
                  <a:schemeClr val="tx2"/>
                </a:solidFill>
              </a:rPr>
              <a:t>3 cans across the bottom </a:t>
            </a:r>
          </a:p>
          <a:p>
            <a:endParaRPr lang="en-US" sz="3200" dirty="0">
              <a:solidFill>
                <a:schemeClr val="tx2"/>
              </a:solidFill>
            </a:endParaRPr>
          </a:p>
          <a:p>
            <a:r>
              <a:rPr lang="en-US" sz="3200" dirty="0" smtClean="0">
                <a:solidFill>
                  <a:schemeClr val="tx2"/>
                </a:solidFill>
              </a:rPr>
              <a:t>3 cans stacked on top of the bottom layer</a:t>
            </a:r>
            <a:endParaRPr lang="en-US" sz="3200" dirty="0">
              <a:solidFill>
                <a:schemeClr val="tx2"/>
              </a:solidFill>
            </a:endParaRPr>
          </a:p>
        </p:txBody>
      </p:sp>
      <p:sp>
        <p:nvSpPr>
          <p:cNvPr id="5" name="Title 1"/>
          <p:cNvSpPr>
            <a:spLocks noGrp="1"/>
          </p:cNvSpPr>
          <p:nvPr/>
        </p:nvSpPr>
        <p:spPr bwMode="auto">
          <a:xfrm>
            <a:off x="676275" y="0"/>
            <a:ext cx="6638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0070C0"/>
                </a:solidFill>
              </a:rPr>
              <a:t>Answer:</a:t>
            </a:r>
            <a:endParaRPr lang="en-US" altLang="en-US" sz="4400" dirty="0">
              <a:solidFill>
                <a:srgbClr val="0070C0"/>
              </a:solidFill>
            </a:endParaRPr>
          </a:p>
        </p:txBody>
      </p:sp>
    </p:spTree>
    <p:extLst>
      <p:ext uri="{BB962C8B-B14F-4D97-AF65-F5344CB8AC3E}">
        <p14:creationId xmlns:p14="http://schemas.microsoft.com/office/powerpoint/2010/main" val="2205206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678396" y="3381558"/>
            <a:ext cx="537845" cy="2472395"/>
            <a:chOff x="4293552" y="3242605"/>
            <a:chExt cx="537845" cy="2472395"/>
          </a:xfrm>
        </p:grpSpPr>
        <p:grpSp>
          <p:nvGrpSpPr>
            <p:cNvPr id="30" name="Group 29"/>
            <p:cNvGrpSpPr/>
            <p:nvPr/>
          </p:nvGrpSpPr>
          <p:grpSpPr>
            <a:xfrm>
              <a:off x="4293552" y="4062094"/>
              <a:ext cx="537845" cy="1652906"/>
              <a:chOff x="0" y="0"/>
              <a:chExt cx="537845" cy="1653503"/>
            </a:xfrm>
            <a:solidFill>
              <a:srgbClr val="6699FF"/>
            </a:solidFill>
          </p:grpSpPr>
          <p:sp>
            <p:nvSpPr>
              <p:cNvPr id="31" name="Rectangle 30"/>
              <p:cNvSpPr/>
              <p:nvPr/>
            </p:nvSpPr>
            <p:spPr>
              <a:xfrm>
                <a:off x="0" y="0"/>
                <a:ext cx="537845" cy="8197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36"/>
              <p:cNvSpPr/>
              <p:nvPr/>
            </p:nvSpPr>
            <p:spPr>
              <a:xfrm>
                <a:off x="0" y="833718"/>
                <a:ext cx="537845" cy="8197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0" name="Rectangle 39"/>
            <p:cNvSpPr/>
            <p:nvPr/>
          </p:nvSpPr>
          <p:spPr>
            <a:xfrm>
              <a:off x="4293552" y="3242605"/>
              <a:ext cx="537845" cy="819489"/>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p:cNvGrpSpPr/>
          <p:nvPr/>
        </p:nvGrpSpPr>
        <p:grpSpPr>
          <a:xfrm>
            <a:off x="5184106" y="3395005"/>
            <a:ext cx="1075690" cy="2472395"/>
            <a:chOff x="3352800" y="3395005"/>
            <a:chExt cx="1075690" cy="2472395"/>
          </a:xfrm>
        </p:grpSpPr>
        <p:grpSp>
          <p:nvGrpSpPr>
            <p:cNvPr id="41" name="Group 40"/>
            <p:cNvGrpSpPr/>
            <p:nvPr/>
          </p:nvGrpSpPr>
          <p:grpSpPr>
            <a:xfrm>
              <a:off x="3352800" y="3395005"/>
              <a:ext cx="537845" cy="2472395"/>
              <a:chOff x="4293552" y="3242605"/>
              <a:chExt cx="537845" cy="2472395"/>
            </a:xfrm>
          </p:grpSpPr>
          <p:grpSp>
            <p:nvGrpSpPr>
              <p:cNvPr id="42" name="Group 41"/>
              <p:cNvGrpSpPr/>
              <p:nvPr/>
            </p:nvGrpSpPr>
            <p:grpSpPr>
              <a:xfrm>
                <a:off x="4293552" y="4062094"/>
                <a:ext cx="537845" cy="1652906"/>
                <a:chOff x="0" y="0"/>
                <a:chExt cx="537845" cy="1653503"/>
              </a:xfrm>
              <a:solidFill>
                <a:srgbClr val="6699FF"/>
              </a:solidFill>
            </p:grpSpPr>
            <p:sp>
              <p:nvSpPr>
                <p:cNvPr id="44" name="Rectangle 43"/>
                <p:cNvSpPr/>
                <p:nvPr/>
              </p:nvSpPr>
              <p:spPr>
                <a:xfrm>
                  <a:off x="0" y="0"/>
                  <a:ext cx="537845" cy="8197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Rectangle 44"/>
                <p:cNvSpPr/>
                <p:nvPr/>
              </p:nvSpPr>
              <p:spPr>
                <a:xfrm>
                  <a:off x="0" y="833718"/>
                  <a:ext cx="537845" cy="8197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3" name="Rectangle 42"/>
              <p:cNvSpPr/>
              <p:nvPr/>
            </p:nvSpPr>
            <p:spPr>
              <a:xfrm>
                <a:off x="4293552" y="3242605"/>
                <a:ext cx="537845" cy="819489"/>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6" name="Group 45"/>
            <p:cNvGrpSpPr/>
            <p:nvPr/>
          </p:nvGrpSpPr>
          <p:grpSpPr>
            <a:xfrm>
              <a:off x="3890645" y="3395005"/>
              <a:ext cx="537845" cy="2472395"/>
              <a:chOff x="4293552" y="3242605"/>
              <a:chExt cx="537845" cy="2472395"/>
            </a:xfrm>
          </p:grpSpPr>
          <p:grpSp>
            <p:nvGrpSpPr>
              <p:cNvPr id="47" name="Group 46"/>
              <p:cNvGrpSpPr/>
              <p:nvPr/>
            </p:nvGrpSpPr>
            <p:grpSpPr>
              <a:xfrm>
                <a:off x="4293552" y="4062094"/>
                <a:ext cx="537845" cy="1652906"/>
                <a:chOff x="0" y="0"/>
                <a:chExt cx="537845" cy="1653503"/>
              </a:xfrm>
              <a:solidFill>
                <a:srgbClr val="6699FF"/>
              </a:solidFill>
            </p:grpSpPr>
            <p:sp>
              <p:nvSpPr>
                <p:cNvPr id="49" name="Rectangle 48"/>
                <p:cNvSpPr/>
                <p:nvPr/>
              </p:nvSpPr>
              <p:spPr>
                <a:xfrm>
                  <a:off x="0" y="0"/>
                  <a:ext cx="537845" cy="8197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Rectangle 49"/>
                <p:cNvSpPr/>
                <p:nvPr/>
              </p:nvSpPr>
              <p:spPr>
                <a:xfrm>
                  <a:off x="0" y="833718"/>
                  <a:ext cx="537845" cy="8197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8" name="Rectangle 47"/>
              <p:cNvSpPr/>
              <p:nvPr/>
            </p:nvSpPr>
            <p:spPr>
              <a:xfrm>
                <a:off x="4293552" y="3242605"/>
                <a:ext cx="537845" cy="819489"/>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12" name="Group 11"/>
          <p:cNvGrpSpPr/>
          <p:nvPr/>
        </p:nvGrpSpPr>
        <p:grpSpPr>
          <a:xfrm rot="16402097">
            <a:off x="2352469" y="2022300"/>
            <a:ext cx="1129330" cy="523875"/>
            <a:chOff x="1208633" y="2828925"/>
            <a:chExt cx="1129330" cy="523875"/>
          </a:xfrm>
        </p:grpSpPr>
        <p:sp>
          <p:nvSpPr>
            <p:cNvPr id="52" name="Oval 51"/>
            <p:cNvSpPr/>
            <p:nvPr/>
          </p:nvSpPr>
          <p:spPr>
            <a:xfrm>
              <a:off x="1208633" y="2842369"/>
              <a:ext cx="551144" cy="510431"/>
            </a:xfrm>
            <a:prstGeom prst="ellips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Oval 52"/>
            <p:cNvSpPr/>
            <p:nvPr/>
          </p:nvSpPr>
          <p:spPr>
            <a:xfrm>
              <a:off x="1786819" y="2828925"/>
              <a:ext cx="551144" cy="510431"/>
            </a:xfrm>
            <a:prstGeom prst="ellips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5" name="Title 1"/>
          <p:cNvSpPr>
            <a:spLocks noGrp="1"/>
          </p:cNvSpPr>
          <p:nvPr/>
        </p:nvSpPr>
        <p:spPr bwMode="auto">
          <a:xfrm>
            <a:off x="676275"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Try Another!</a:t>
            </a:r>
            <a:endParaRPr lang="en-US" altLang="en-US" sz="4400" dirty="0">
              <a:solidFill>
                <a:srgbClr val="FF8000"/>
              </a:solidFill>
            </a:endParaRPr>
          </a:p>
        </p:txBody>
      </p:sp>
      <p:sp>
        <p:nvSpPr>
          <p:cNvPr id="56" name="TextBox 55"/>
          <p:cNvSpPr txBox="1"/>
          <p:nvPr/>
        </p:nvSpPr>
        <p:spPr>
          <a:xfrm>
            <a:off x="3352800" y="1993214"/>
            <a:ext cx="1971409" cy="461665"/>
          </a:xfrm>
          <a:prstGeom prst="rect">
            <a:avLst/>
          </a:prstGeom>
          <a:noFill/>
        </p:spPr>
        <p:txBody>
          <a:bodyPr wrap="square" rtlCol="0">
            <a:spAutoFit/>
          </a:bodyPr>
          <a:lstStyle/>
          <a:p>
            <a:r>
              <a:rPr lang="en-US" sz="2400" dirty="0" smtClean="0"/>
              <a:t>Top View</a:t>
            </a:r>
            <a:endParaRPr lang="en-US" sz="2400" dirty="0"/>
          </a:p>
        </p:txBody>
      </p:sp>
      <p:sp>
        <p:nvSpPr>
          <p:cNvPr id="57" name="TextBox 56"/>
          <p:cNvSpPr txBox="1"/>
          <p:nvPr/>
        </p:nvSpPr>
        <p:spPr>
          <a:xfrm>
            <a:off x="4962791" y="5883162"/>
            <a:ext cx="1971409" cy="461665"/>
          </a:xfrm>
          <a:prstGeom prst="rect">
            <a:avLst/>
          </a:prstGeom>
          <a:noFill/>
        </p:spPr>
        <p:txBody>
          <a:bodyPr wrap="square" rtlCol="0">
            <a:spAutoFit/>
          </a:bodyPr>
          <a:lstStyle/>
          <a:p>
            <a:r>
              <a:rPr lang="en-US" sz="2400" dirty="0" smtClean="0"/>
              <a:t>Side View</a:t>
            </a:r>
            <a:endParaRPr lang="en-US" sz="2400" dirty="0"/>
          </a:p>
        </p:txBody>
      </p:sp>
      <p:sp>
        <p:nvSpPr>
          <p:cNvPr id="58" name="TextBox 57"/>
          <p:cNvSpPr txBox="1"/>
          <p:nvPr/>
        </p:nvSpPr>
        <p:spPr>
          <a:xfrm>
            <a:off x="1992596" y="5867400"/>
            <a:ext cx="1971409" cy="461665"/>
          </a:xfrm>
          <a:prstGeom prst="rect">
            <a:avLst/>
          </a:prstGeom>
          <a:noFill/>
        </p:spPr>
        <p:txBody>
          <a:bodyPr wrap="square" rtlCol="0">
            <a:spAutoFit/>
          </a:bodyPr>
          <a:lstStyle/>
          <a:p>
            <a:r>
              <a:rPr lang="en-US" sz="2400" dirty="0" smtClean="0"/>
              <a:t>Front View</a:t>
            </a:r>
            <a:endParaRPr lang="en-US" sz="2400" dirty="0"/>
          </a:p>
        </p:txBody>
      </p:sp>
    </p:spTree>
    <p:extLst>
      <p:ext uri="{BB962C8B-B14F-4D97-AF65-F5344CB8AC3E}">
        <p14:creationId xmlns:p14="http://schemas.microsoft.com/office/powerpoint/2010/main" val="140796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64B1B6B-0E4F-4734-AD38-F9F58052615A}" type="slidenum">
              <a:rPr lang="en-US" altLang="en-US" smtClean="0"/>
              <a:pPr>
                <a:defRPr/>
              </a:pPr>
              <a:t>17</a:t>
            </a:fld>
            <a:endParaRPr lang="en-US" alt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778" t="24814" r="5556" b="15926"/>
          <a:stretch/>
        </p:blipFill>
        <p:spPr>
          <a:xfrm rot="5400000">
            <a:off x="-275114" y="1925516"/>
            <a:ext cx="5715002" cy="2930770"/>
          </a:xfrm>
          <a:prstGeom prst="rect">
            <a:avLst/>
          </a:prstGeom>
        </p:spPr>
      </p:pic>
      <p:sp>
        <p:nvSpPr>
          <p:cNvPr id="4" name="TextBox 3"/>
          <p:cNvSpPr txBox="1"/>
          <p:nvPr/>
        </p:nvSpPr>
        <p:spPr>
          <a:xfrm>
            <a:off x="4800600" y="1867407"/>
            <a:ext cx="2514600" cy="3046988"/>
          </a:xfrm>
          <a:prstGeom prst="rect">
            <a:avLst/>
          </a:prstGeom>
          <a:noFill/>
        </p:spPr>
        <p:txBody>
          <a:bodyPr wrap="square" rtlCol="0">
            <a:spAutoFit/>
          </a:bodyPr>
          <a:lstStyle/>
          <a:p>
            <a:r>
              <a:rPr lang="en-US" sz="3200" dirty="0" smtClean="0">
                <a:solidFill>
                  <a:schemeClr val="tx2"/>
                </a:solidFill>
              </a:rPr>
              <a:t>Two stacks of three cans, </a:t>
            </a:r>
          </a:p>
          <a:p>
            <a:r>
              <a:rPr lang="en-US" sz="3200" dirty="0" smtClean="0">
                <a:solidFill>
                  <a:schemeClr val="tx2"/>
                </a:solidFill>
              </a:rPr>
              <a:t>one stack in front of the other</a:t>
            </a:r>
            <a:endParaRPr lang="en-US" sz="3200" dirty="0">
              <a:solidFill>
                <a:schemeClr val="tx2"/>
              </a:solidFill>
            </a:endParaRPr>
          </a:p>
        </p:txBody>
      </p:sp>
      <p:sp>
        <p:nvSpPr>
          <p:cNvPr id="5" name="Title 1"/>
          <p:cNvSpPr>
            <a:spLocks noGrp="1"/>
          </p:cNvSpPr>
          <p:nvPr/>
        </p:nvSpPr>
        <p:spPr bwMode="auto">
          <a:xfrm>
            <a:off x="2613763" y="152400"/>
            <a:ext cx="6638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0070C0"/>
                </a:solidFill>
              </a:rPr>
              <a:t>Answer:</a:t>
            </a:r>
            <a:endParaRPr lang="en-US" altLang="en-US" sz="4400" dirty="0">
              <a:solidFill>
                <a:srgbClr val="0070C0"/>
              </a:solidFill>
            </a:endParaRPr>
          </a:p>
        </p:txBody>
      </p:sp>
    </p:spTree>
    <p:extLst>
      <p:ext uri="{BB962C8B-B14F-4D97-AF65-F5344CB8AC3E}">
        <p14:creationId xmlns:p14="http://schemas.microsoft.com/office/powerpoint/2010/main" val="4088951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8D7B64B-72B9-4DC9-8AAD-100CA0A5397B}" type="slidenum">
              <a:rPr lang="en-US" altLang="en-US" smtClean="0"/>
              <a:pPr>
                <a:defRPr/>
              </a:pPr>
              <a:t>18</a:t>
            </a:fld>
            <a:endParaRPr lang="en-US" altLang="en-US"/>
          </a:p>
        </p:txBody>
      </p:sp>
      <p:sp>
        <p:nvSpPr>
          <p:cNvPr id="4" name="Title 1"/>
          <p:cNvSpPr>
            <a:spLocks noGrp="1"/>
          </p:cNvSpPr>
          <p:nvPr/>
        </p:nvSpPr>
        <p:spPr bwMode="auto">
          <a:xfrm>
            <a:off x="676275"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One More!</a:t>
            </a:r>
            <a:endParaRPr lang="en-US" altLang="en-US" sz="4400" dirty="0">
              <a:solidFill>
                <a:srgbClr val="FF8000"/>
              </a:solidFill>
            </a:endParaRPr>
          </a:p>
        </p:txBody>
      </p:sp>
      <p:grpSp>
        <p:nvGrpSpPr>
          <p:cNvPr id="10" name="Group 9"/>
          <p:cNvGrpSpPr/>
          <p:nvPr/>
        </p:nvGrpSpPr>
        <p:grpSpPr>
          <a:xfrm>
            <a:off x="1362075" y="1295400"/>
            <a:ext cx="6400800" cy="4729996"/>
            <a:chOff x="4953000" y="3200400"/>
            <a:chExt cx="3962400" cy="2905125"/>
          </a:xfrm>
        </p:grpSpPr>
        <p:pic>
          <p:nvPicPr>
            <p:cNvPr id="6" name="Picture 5" descr="Orthographic Projection - DC De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200400"/>
              <a:ext cx="3733494" cy="2905125"/>
            </a:xfrm>
            <a:prstGeom prst="rect">
              <a:avLst/>
            </a:prstGeom>
          </p:spPr>
        </p:pic>
        <p:sp>
          <p:nvSpPr>
            <p:cNvPr id="7" name="TextBox 6"/>
            <p:cNvSpPr txBox="1"/>
            <p:nvPr/>
          </p:nvSpPr>
          <p:spPr>
            <a:xfrm>
              <a:off x="5181600" y="3297800"/>
              <a:ext cx="1971409" cy="369332"/>
            </a:xfrm>
            <a:prstGeom prst="rect">
              <a:avLst/>
            </a:prstGeom>
            <a:noFill/>
          </p:spPr>
          <p:txBody>
            <a:bodyPr wrap="square" rtlCol="0">
              <a:spAutoFit/>
            </a:bodyPr>
            <a:lstStyle/>
            <a:p>
              <a:r>
                <a:rPr lang="en-US" sz="1800" dirty="0" smtClean="0"/>
                <a:t>Top View</a:t>
              </a:r>
              <a:endParaRPr lang="en-US" sz="1800" dirty="0"/>
            </a:p>
          </p:txBody>
        </p:sp>
        <p:sp>
          <p:nvSpPr>
            <p:cNvPr id="8" name="TextBox 7"/>
            <p:cNvSpPr txBox="1"/>
            <p:nvPr/>
          </p:nvSpPr>
          <p:spPr>
            <a:xfrm>
              <a:off x="6943991" y="5715000"/>
              <a:ext cx="1971409" cy="369332"/>
            </a:xfrm>
            <a:prstGeom prst="rect">
              <a:avLst/>
            </a:prstGeom>
            <a:noFill/>
          </p:spPr>
          <p:txBody>
            <a:bodyPr wrap="square" rtlCol="0">
              <a:spAutoFit/>
            </a:bodyPr>
            <a:lstStyle/>
            <a:p>
              <a:r>
                <a:rPr lang="en-US" sz="1800" dirty="0" smtClean="0"/>
                <a:t>Side View</a:t>
              </a:r>
              <a:endParaRPr lang="en-US" sz="1800" dirty="0"/>
            </a:p>
          </p:txBody>
        </p:sp>
        <p:sp>
          <p:nvSpPr>
            <p:cNvPr id="9" name="TextBox 8"/>
            <p:cNvSpPr txBox="1"/>
            <p:nvPr/>
          </p:nvSpPr>
          <p:spPr>
            <a:xfrm>
              <a:off x="5090043" y="5675800"/>
              <a:ext cx="1971409" cy="369332"/>
            </a:xfrm>
            <a:prstGeom prst="rect">
              <a:avLst/>
            </a:prstGeom>
            <a:noFill/>
          </p:spPr>
          <p:txBody>
            <a:bodyPr wrap="square" rtlCol="0">
              <a:spAutoFit/>
            </a:bodyPr>
            <a:lstStyle/>
            <a:p>
              <a:r>
                <a:rPr lang="en-US" sz="1800" dirty="0" smtClean="0"/>
                <a:t>Front View</a:t>
              </a:r>
              <a:endParaRPr lang="en-US" sz="1800" dirty="0"/>
            </a:p>
          </p:txBody>
        </p:sp>
      </p:grpSp>
      <p:sp>
        <p:nvSpPr>
          <p:cNvPr id="11" name="Rectangle 10"/>
          <p:cNvSpPr/>
          <p:nvPr/>
        </p:nvSpPr>
        <p:spPr bwMode="auto">
          <a:xfrm>
            <a:off x="4486397" y="1627203"/>
            <a:ext cx="2773090" cy="2057400"/>
          </a:xfrm>
          <a:prstGeom prst="rect">
            <a:avLst/>
          </a:prstGeom>
          <a:solidFill>
            <a:schemeClr val="accent2"/>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3016554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64B1B6B-0E4F-4734-AD38-F9F58052615A}" type="slidenum">
              <a:rPr lang="en-US" altLang="en-US" smtClean="0"/>
              <a:pPr>
                <a:defRPr/>
              </a:pPr>
              <a:t>19</a:t>
            </a:fld>
            <a:endParaRPr lang="en-US" altLang="en-US"/>
          </a:p>
        </p:txBody>
      </p:sp>
      <p:grpSp>
        <p:nvGrpSpPr>
          <p:cNvPr id="3" name="Group 2"/>
          <p:cNvGrpSpPr/>
          <p:nvPr/>
        </p:nvGrpSpPr>
        <p:grpSpPr>
          <a:xfrm>
            <a:off x="1362075" y="1295400"/>
            <a:ext cx="6400800" cy="4729996"/>
            <a:chOff x="4953000" y="3200400"/>
            <a:chExt cx="3962400" cy="2905125"/>
          </a:xfrm>
        </p:grpSpPr>
        <p:pic>
          <p:nvPicPr>
            <p:cNvPr id="4" name="Picture 3" descr="Orthographic Projection - DC De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200400"/>
              <a:ext cx="3733494" cy="2905125"/>
            </a:xfrm>
            <a:prstGeom prst="rect">
              <a:avLst/>
            </a:prstGeom>
          </p:spPr>
        </p:pic>
        <p:sp>
          <p:nvSpPr>
            <p:cNvPr id="5" name="TextBox 4"/>
            <p:cNvSpPr txBox="1"/>
            <p:nvPr/>
          </p:nvSpPr>
          <p:spPr>
            <a:xfrm>
              <a:off x="5181600" y="3297800"/>
              <a:ext cx="1971409" cy="369332"/>
            </a:xfrm>
            <a:prstGeom prst="rect">
              <a:avLst/>
            </a:prstGeom>
            <a:noFill/>
          </p:spPr>
          <p:txBody>
            <a:bodyPr wrap="square" rtlCol="0">
              <a:spAutoFit/>
            </a:bodyPr>
            <a:lstStyle/>
            <a:p>
              <a:r>
                <a:rPr lang="en-US" sz="1800" dirty="0" smtClean="0"/>
                <a:t>Top View</a:t>
              </a:r>
              <a:endParaRPr lang="en-US" sz="1800" dirty="0"/>
            </a:p>
          </p:txBody>
        </p:sp>
        <p:sp>
          <p:nvSpPr>
            <p:cNvPr id="6" name="TextBox 5"/>
            <p:cNvSpPr txBox="1"/>
            <p:nvPr/>
          </p:nvSpPr>
          <p:spPr>
            <a:xfrm>
              <a:off x="6943991" y="5715000"/>
              <a:ext cx="1971409" cy="369332"/>
            </a:xfrm>
            <a:prstGeom prst="rect">
              <a:avLst/>
            </a:prstGeom>
            <a:noFill/>
          </p:spPr>
          <p:txBody>
            <a:bodyPr wrap="square" rtlCol="0">
              <a:spAutoFit/>
            </a:bodyPr>
            <a:lstStyle/>
            <a:p>
              <a:r>
                <a:rPr lang="en-US" sz="1800" dirty="0" smtClean="0"/>
                <a:t>Side View</a:t>
              </a:r>
              <a:endParaRPr lang="en-US" sz="1800" dirty="0"/>
            </a:p>
          </p:txBody>
        </p:sp>
        <p:sp>
          <p:nvSpPr>
            <p:cNvPr id="7" name="TextBox 6"/>
            <p:cNvSpPr txBox="1"/>
            <p:nvPr/>
          </p:nvSpPr>
          <p:spPr>
            <a:xfrm>
              <a:off x="5090043" y="5675800"/>
              <a:ext cx="1971409" cy="369332"/>
            </a:xfrm>
            <a:prstGeom prst="rect">
              <a:avLst/>
            </a:prstGeom>
            <a:noFill/>
          </p:spPr>
          <p:txBody>
            <a:bodyPr wrap="square" rtlCol="0">
              <a:spAutoFit/>
            </a:bodyPr>
            <a:lstStyle/>
            <a:p>
              <a:r>
                <a:rPr lang="en-US" sz="1800" dirty="0" smtClean="0"/>
                <a:t>Front View</a:t>
              </a:r>
              <a:endParaRPr lang="en-US" sz="1800" dirty="0"/>
            </a:p>
          </p:txBody>
        </p:sp>
      </p:grpSp>
      <p:sp>
        <p:nvSpPr>
          <p:cNvPr id="8" name="Rectangle 7"/>
          <p:cNvSpPr/>
          <p:nvPr/>
        </p:nvSpPr>
        <p:spPr>
          <a:xfrm rot="21210017">
            <a:off x="4377589" y="385517"/>
            <a:ext cx="3326423"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STAIRS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641596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Arial Unicode MS" pitchFamily="34" charset="-128"/>
                <a:cs typeface="Arial Unicode MS" pitchFamily="34" charset="-128"/>
              </a:defRPr>
            </a:lvl1pPr>
            <a:lvl2pPr marL="742950" indent="-285750">
              <a:defRPr sz="3600">
                <a:solidFill>
                  <a:schemeClr val="tx1"/>
                </a:solidFill>
                <a:latin typeface="Arial" charset="0"/>
                <a:ea typeface="Arial Unicode MS" pitchFamily="34" charset="-128"/>
                <a:cs typeface="Arial Unicode MS" pitchFamily="34" charset="-128"/>
              </a:defRPr>
            </a:lvl2pPr>
            <a:lvl3pPr marL="1143000" indent="-228600">
              <a:defRPr sz="3600">
                <a:solidFill>
                  <a:schemeClr val="tx1"/>
                </a:solidFill>
                <a:latin typeface="Arial" charset="0"/>
                <a:ea typeface="Arial Unicode MS" pitchFamily="34" charset="-128"/>
                <a:cs typeface="Arial Unicode MS" pitchFamily="34" charset="-128"/>
              </a:defRPr>
            </a:lvl3pPr>
            <a:lvl4pPr marL="1600200" indent="-228600">
              <a:defRPr sz="3600">
                <a:solidFill>
                  <a:schemeClr val="tx1"/>
                </a:solidFill>
                <a:latin typeface="Arial" charset="0"/>
                <a:ea typeface="Arial Unicode MS" pitchFamily="34" charset="-128"/>
                <a:cs typeface="Arial Unicode MS" pitchFamily="34" charset="-128"/>
              </a:defRPr>
            </a:lvl4pPr>
            <a:lvl5pPr marL="2057400" indent="-228600">
              <a:defRPr sz="36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9pPr>
          </a:lstStyle>
          <a:p>
            <a:fld id="{1594D7D7-7EEA-4D1E-82F6-35E4FE680D44}" type="slidenum">
              <a:rPr lang="en-US" altLang="en-US" sz="1000" smtClean="0">
                <a:solidFill>
                  <a:srgbClr val="FF8000"/>
                </a:solidFill>
              </a:rPr>
              <a:pPr/>
              <a:t>2</a:t>
            </a:fld>
            <a:endParaRPr lang="en-US" altLang="en-US" sz="1000" smtClean="0">
              <a:solidFill>
                <a:srgbClr val="FF8000"/>
              </a:solidFill>
            </a:endParaRPr>
          </a:p>
        </p:txBody>
      </p:sp>
      <p:sp>
        <p:nvSpPr>
          <p:cNvPr id="7172" name="TextBox 9"/>
          <p:cNvSpPr txBox="1">
            <a:spLocks noChangeArrowheads="1"/>
          </p:cNvSpPr>
          <p:nvPr/>
        </p:nvSpPr>
        <p:spPr bwMode="auto">
          <a:xfrm>
            <a:off x="381000" y="1525130"/>
            <a:ext cx="4495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charset="0"/>
                <a:ea typeface="Arial Unicode MS" pitchFamily="34" charset="-128"/>
                <a:cs typeface="Arial Unicode MS" pitchFamily="34" charset="-128"/>
              </a:defRPr>
            </a:lvl1pPr>
            <a:lvl2pPr marL="742950" indent="-285750">
              <a:defRPr sz="3600">
                <a:solidFill>
                  <a:schemeClr val="tx1"/>
                </a:solidFill>
                <a:latin typeface="Arial" charset="0"/>
                <a:ea typeface="Arial Unicode MS" pitchFamily="34" charset="-128"/>
                <a:cs typeface="Arial Unicode MS" pitchFamily="34" charset="-128"/>
              </a:defRPr>
            </a:lvl2pPr>
            <a:lvl3pPr marL="1143000" indent="-228600">
              <a:defRPr sz="3600">
                <a:solidFill>
                  <a:schemeClr val="tx1"/>
                </a:solidFill>
                <a:latin typeface="Arial" charset="0"/>
                <a:ea typeface="Arial Unicode MS" pitchFamily="34" charset="-128"/>
                <a:cs typeface="Arial Unicode MS" pitchFamily="34" charset="-128"/>
              </a:defRPr>
            </a:lvl3pPr>
            <a:lvl4pPr marL="1600200" indent="-228600">
              <a:defRPr sz="3600">
                <a:solidFill>
                  <a:schemeClr val="tx1"/>
                </a:solidFill>
                <a:latin typeface="Arial" charset="0"/>
                <a:ea typeface="Arial Unicode MS" pitchFamily="34" charset="-128"/>
                <a:cs typeface="Arial Unicode MS" pitchFamily="34" charset="-128"/>
              </a:defRPr>
            </a:lvl4pPr>
            <a:lvl5pPr marL="2057400" indent="-228600">
              <a:defRPr sz="36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9pPr>
          </a:lstStyle>
          <a:p>
            <a:pPr marL="457200" indent="-457200">
              <a:buFont typeface="Arial" panose="020B0604020202020204" pitchFamily="34" charset="0"/>
              <a:buChar char="•"/>
            </a:pPr>
            <a:r>
              <a:rPr lang="en-US" altLang="en-US" sz="2800" dirty="0" smtClean="0"/>
              <a:t>Landscape designers</a:t>
            </a:r>
          </a:p>
          <a:p>
            <a:pPr marL="457200" indent="-457200">
              <a:buFont typeface="Arial" panose="020B0604020202020204" pitchFamily="34" charset="0"/>
              <a:buChar char="•"/>
            </a:pPr>
            <a:r>
              <a:rPr lang="en-US" altLang="en-US" sz="2800" dirty="0" smtClean="0"/>
              <a:t>Engineers</a:t>
            </a:r>
          </a:p>
          <a:p>
            <a:pPr marL="457200" indent="-457200">
              <a:buFont typeface="Arial" panose="020B0604020202020204" pitchFamily="34" charset="0"/>
              <a:buChar char="•"/>
            </a:pPr>
            <a:r>
              <a:rPr lang="en-US" altLang="en-US" sz="2800" dirty="0" smtClean="0"/>
              <a:t>Industrial designers</a:t>
            </a:r>
          </a:p>
          <a:p>
            <a:pPr marL="457200" indent="-457200">
              <a:buFont typeface="Arial" panose="020B0604020202020204" pitchFamily="34" charset="0"/>
              <a:buChar char="•"/>
            </a:pPr>
            <a:r>
              <a:rPr lang="en-US" altLang="en-US" sz="2800" dirty="0" smtClean="0"/>
              <a:t>Clothing designers</a:t>
            </a:r>
          </a:p>
          <a:p>
            <a:pPr marL="457200" indent="-457200">
              <a:buFont typeface="Arial" panose="020B0604020202020204" pitchFamily="34" charset="0"/>
              <a:buChar char="•"/>
            </a:pPr>
            <a:r>
              <a:rPr lang="en-US" altLang="en-US" sz="2800" dirty="0" smtClean="0"/>
              <a:t>Interior designers</a:t>
            </a:r>
          </a:p>
          <a:p>
            <a:pPr marL="457200" indent="-457200">
              <a:buFont typeface="Arial" panose="020B0604020202020204" pitchFamily="34" charset="0"/>
              <a:buChar char="•"/>
            </a:pPr>
            <a:r>
              <a:rPr lang="en-US" altLang="en-US" sz="2800" dirty="0" smtClean="0"/>
              <a:t>Architects</a:t>
            </a:r>
          </a:p>
          <a:p>
            <a:pPr marL="457200" indent="-457200">
              <a:buFont typeface="Arial" panose="020B0604020202020204" pitchFamily="34" charset="0"/>
              <a:buChar char="•"/>
            </a:pPr>
            <a:r>
              <a:rPr lang="en-US" altLang="en-US" sz="2800" dirty="0" smtClean="0"/>
              <a:t>Inventors</a:t>
            </a:r>
            <a:endParaRPr lang="en-US" altLang="en-US" sz="2800" dirty="0"/>
          </a:p>
        </p:txBody>
      </p:sp>
      <p:sp>
        <p:nvSpPr>
          <p:cNvPr id="7171" name="Title 1"/>
          <p:cNvSpPr>
            <a:spLocks noGrp="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Who designs?</a:t>
            </a:r>
            <a:endParaRPr lang="en-US" altLang="en-US" sz="4400" dirty="0">
              <a:solidFill>
                <a:srgbClr val="FF8000"/>
              </a:solidFill>
            </a:endParaRPr>
          </a:p>
        </p:txBody>
      </p:sp>
      <p:pic>
        <p:nvPicPr>
          <p:cNvPr id="2" name="Picture 1" descr="Interior Designers at My Next Mo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202786"/>
            <a:ext cx="4038600" cy="2271713"/>
          </a:xfrm>
          <a:prstGeom prst="rect">
            <a:avLst/>
          </a:prstGeom>
        </p:spPr>
      </p:pic>
      <p:pic>
        <p:nvPicPr>
          <p:cNvPr id="3" name="Picture 2" descr="A Great Career In Graphic Designing - Small Ar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1340662"/>
            <a:ext cx="3651048" cy="25513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914400"/>
          </a:xfrm>
        </p:spPr>
        <p:txBody>
          <a:bodyPr/>
          <a:lstStyle/>
          <a:p>
            <a:pPr algn="ctr"/>
            <a:r>
              <a:rPr lang="en-US" sz="4400" kern="1200" dirty="0">
                <a:latin typeface="Arial" charset="0"/>
                <a:ea typeface="Arial Unicode MS" pitchFamily="34" charset="-128"/>
                <a:cs typeface="Arial Unicode MS" pitchFamily="34" charset="-128"/>
              </a:rPr>
              <a:t>2D &amp; 3D Drawings</a:t>
            </a:r>
          </a:p>
        </p:txBody>
      </p:sp>
      <p:sp>
        <p:nvSpPr>
          <p:cNvPr id="4" name="Slide Number Placeholder 3"/>
          <p:cNvSpPr>
            <a:spLocks noGrp="1"/>
          </p:cNvSpPr>
          <p:nvPr>
            <p:ph type="sldNum" sz="quarter" idx="10"/>
          </p:nvPr>
        </p:nvSpPr>
        <p:spPr/>
        <p:txBody>
          <a:bodyPr/>
          <a:lstStyle/>
          <a:p>
            <a:pPr>
              <a:defRPr/>
            </a:pPr>
            <a:fld id="{C162CA7E-F15C-4E4E-A9AB-B1F245F4BB9F}" type="slidenum">
              <a:rPr lang="en-US" altLang="en-US" smtClean="0"/>
              <a:pPr>
                <a:defRPr/>
              </a:pPr>
              <a:t>20</a:t>
            </a:fld>
            <a:endParaRPr lang="en-US" altLang="en-US"/>
          </a:p>
        </p:txBody>
      </p:sp>
      <p:sp>
        <p:nvSpPr>
          <p:cNvPr id="7" name="Content Placeholder 2"/>
          <p:cNvSpPr txBox="1">
            <a:spLocks/>
          </p:cNvSpPr>
          <p:nvPr/>
        </p:nvSpPr>
        <p:spPr bwMode="auto">
          <a:xfrm>
            <a:off x="4648200" y="2133600"/>
            <a:ext cx="4343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b="1">
                <a:solidFill>
                  <a:srgbClr val="00408D"/>
                </a:solidFill>
                <a:latin typeface="+mn-lt"/>
                <a:ea typeface="+mn-ea"/>
                <a:cs typeface="+mn-cs"/>
              </a:defRPr>
            </a:lvl1pPr>
            <a:lvl2pPr marL="742950" indent="-285750" algn="l" rtl="0" eaLnBrk="0" fontAlgn="base" hangingPunct="0">
              <a:spcBef>
                <a:spcPct val="20000"/>
              </a:spcBef>
              <a:spcAft>
                <a:spcPct val="0"/>
              </a:spcAft>
              <a:defRPr sz="1600" b="1">
                <a:solidFill>
                  <a:srgbClr val="FF8000"/>
                </a:solidFill>
                <a:latin typeface="+mn-lt"/>
                <a:ea typeface="+mn-ea"/>
                <a:cs typeface="+mn-cs"/>
              </a:defRPr>
            </a:lvl2pPr>
            <a:lvl3pPr marL="1143000" indent="-228600" algn="l" rtl="0" eaLnBrk="0" fontAlgn="base" hangingPunct="0">
              <a:spcBef>
                <a:spcPct val="20000"/>
              </a:spcBef>
              <a:spcAft>
                <a:spcPct val="0"/>
              </a:spcAft>
              <a:buChar char="•"/>
              <a:defRPr sz="1400">
                <a:solidFill>
                  <a:srgbClr val="00408D"/>
                </a:solidFill>
                <a:latin typeface="+mn-lt"/>
                <a:ea typeface="+mn-ea"/>
                <a:cs typeface="+mn-cs"/>
              </a:defRPr>
            </a:lvl3pPr>
            <a:lvl4pPr marL="1600200" indent="-228600" algn="l" rtl="0" eaLnBrk="0" fontAlgn="base" hangingPunct="0">
              <a:spcBef>
                <a:spcPct val="20000"/>
              </a:spcBef>
              <a:spcAft>
                <a:spcPct val="0"/>
              </a:spcAft>
              <a:buChar char="–"/>
              <a:defRPr sz="1400">
                <a:solidFill>
                  <a:srgbClr val="00408D"/>
                </a:solidFill>
                <a:latin typeface="+mn-lt"/>
                <a:ea typeface="+mn-ea"/>
                <a:cs typeface="+mn-cs"/>
              </a:defRPr>
            </a:lvl4pPr>
            <a:lvl5pPr marL="2057400" indent="-228600" algn="l" rtl="0" eaLnBrk="0" fontAlgn="base" hangingPunct="0">
              <a:spcBef>
                <a:spcPct val="20000"/>
              </a:spcBef>
              <a:spcAft>
                <a:spcPct val="0"/>
              </a:spcAft>
              <a:buChar char="»"/>
              <a:defRPr sz="1400">
                <a:solidFill>
                  <a:srgbClr val="00408D"/>
                </a:solidFill>
                <a:latin typeface="+mn-lt"/>
                <a:ea typeface="+mn-ea"/>
                <a:cs typeface="+mn-cs"/>
              </a:defRPr>
            </a:lvl5pPr>
            <a:lvl6pPr marL="2514600" indent="-228600" algn="l" rtl="0" fontAlgn="base">
              <a:spcBef>
                <a:spcPct val="20000"/>
              </a:spcBef>
              <a:spcAft>
                <a:spcPct val="0"/>
              </a:spcAft>
              <a:buChar char="»"/>
              <a:defRPr sz="1400">
                <a:solidFill>
                  <a:srgbClr val="00408D"/>
                </a:solidFill>
                <a:latin typeface="+mn-lt"/>
                <a:ea typeface="+mn-ea"/>
                <a:cs typeface="+mn-cs"/>
              </a:defRPr>
            </a:lvl6pPr>
            <a:lvl7pPr marL="2971800" indent="-228600" algn="l" rtl="0" fontAlgn="base">
              <a:spcBef>
                <a:spcPct val="20000"/>
              </a:spcBef>
              <a:spcAft>
                <a:spcPct val="0"/>
              </a:spcAft>
              <a:buChar char="»"/>
              <a:defRPr sz="1400">
                <a:solidFill>
                  <a:srgbClr val="00408D"/>
                </a:solidFill>
                <a:latin typeface="+mn-lt"/>
                <a:ea typeface="+mn-ea"/>
                <a:cs typeface="+mn-cs"/>
              </a:defRPr>
            </a:lvl7pPr>
            <a:lvl8pPr marL="3429000" indent="-228600" algn="l" rtl="0" fontAlgn="base">
              <a:spcBef>
                <a:spcPct val="20000"/>
              </a:spcBef>
              <a:spcAft>
                <a:spcPct val="0"/>
              </a:spcAft>
              <a:buChar char="»"/>
              <a:defRPr sz="1400">
                <a:solidFill>
                  <a:srgbClr val="00408D"/>
                </a:solidFill>
                <a:latin typeface="+mn-lt"/>
                <a:ea typeface="+mn-ea"/>
                <a:cs typeface="+mn-cs"/>
              </a:defRPr>
            </a:lvl8pPr>
            <a:lvl9pPr marL="3886200" indent="-228600" algn="l" rtl="0" fontAlgn="base">
              <a:spcBef>
                <a:spcPct val="20000"/>
              </a:spcBef>
              <a:spcAft>
                <a:spcPct val="0"/>
              </a:spcAft>
              <a:buChar char="»"/>
              <a:defRPr sz="1400">
                <a:solidFill>
                  <a:srgbClr val="00408D"/>
                </a:solidFill>
                <a:latin typeface="+mn-lt"/>
                <a:ea typeface="+mn-ea"/>
                <a:cs typeface="+mn-cs"/>
              </a:defRPr>
            </a:lvl9pPr>
          </a:lstStyle>
          <a:p>
            <a:r>
              <a:rPr lang="en-US" sz="1800" kern="0" dirty="0" smtClean="0"/>
              <a:t>2D (Two-dimensional): </a:t>
            </a:r>
          </a:p>
          <a:p>
            <a:r>
              <a:rPr lang="en-US" sz="1800" kern="0" dirty="0"/>
              <a:t>	</a:t>
            </a:r>
            <a:r>
              <a:rPr lang="en-US" sz="1800" b="0" kern="0" dirty="0" smtClean="0">
                <a:solidFill>
                  <a:schemeClr val="accent2">
                    <a:lumMod val="75000"/>
                  </a:schemeClr>
                </a:solidFill>
              </a:rPr>
              <a:t>- help us see hidden details</a:t>
            </a:r>
          </a:p>
          <a:p>
            <a:r>
              <a:rPr lang="en-US" sz="1800" b="0" kern="0" dirty="0">
                <a:solidFill>
                  <a:schemeClr val="accent2">
                    <a:lumMod val="75000"/>
                  </a:schemeClr>
                </a:solidFill>
              </a:rPr>
              <a:t>	</a:t>
            </a:r>
            <a:r>
              <a:rPr lang="en-US" sz="1800" b="0" kern="0" dirty="0" smtClean="0">
                <a:solidFill>
                  <a:schemeClr val="accent2">
                    <a:lumMod val="75000"/>
                  </a:schemeClr>
                </a:solidFill>
              </a:rPr>
              <a:t>- dimensions stand out</a:t>
            </a:r>
          </a:p>
          <a:p>
            <a:endParaRPr lang="en-US" sz="1800" kern="0" dirty="0" smtClean="0"/>
          </a:p>
          <a:p>
            <a:r>
              <a:rPr lang="en-US" sz="1800" kern="0" dirty="0" smtClean="0"/>
              <a:t>3D (Three-dimensional):</a:t>
            </a:r>
          </a:p>
          <a:p>
            <a:r>
              <a:rPr lang="en-US" sz="1800" b="0" kern="0" dirty="0" smtClean="0"/>
              <a:t>	</a:t>
            </a:r>
            <a:r>
              <a:rPr lang="en-US" sz="1800" b="0" kern="0" dirty="0" smtClean="0">
                <a:solidFill>
                  <a:schemeClr val="accent2">
                    <a:lumMod val="75000"/>
                  </a:schemeClr>
                </a:solidFill>
              </a:rPr>
              <a:t>- more realistic view</a:t>
            </a:r>
            <a:endParaRPr lang="en-US" sz="1800" b="0" kern="0" dirty="0">
              <a:solidFill>
                <a:schemeClr val="accent2">
                  <a:lumMod val="75000"/>
                </a:schemeClr>
              </a:solidFill>
            </a:endParaRPr>
          </a:p>
          <a:p>
            <a:endParaRPr lang="en-US" sz="1800" kern="0" dirty="0" smtClean="0"/>
          </a:p>
        </p:txBody>
      </p:sp>
      <p:pic>
        <p:nvPicPr>
          <p:cNvPr id="3" name="Picture 2" descr="Orthographic Projections With Dimensions - Wisc-Online O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175712"/>
            <a:ext cx="6019800" cy="4601492"/>
          </a:xfrm>
          <a:prstGeom prst="rect">
            <a:avLst/>
          </a:prstGeom>
        </p:spPr>
      </p:pic>
      <p:sp>
        <p:nvSpPr>
          <p:cNvPr id="5" name="TextBox 4"/>
          <p:cNvSpPr txBox="1"/>
          <p:nvPr/>
        </p:nvSpPr>
        <p:spPr>
          <a:xfrm>
            <a:off x="1066800" y="1143000"/>
            <a:ext cx="70485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defRPr sz="1800" b="1" kern="0">
                <a:solidFill>
                  <a:srgbClr val="00408D"/>
                </a:solidFill>
                <a:latin typeface="+mn-lt"/>
                <a:ea typeface="+mn-ea"/>
                <a:cs typeface="+mn-cs"/>
              </a:defRPr>
            </a:lvl1pPr>
            <a:lvl2pPr marL="742950" indent="-285750">
              <a:spcBef>
                <a:spcPct val="20000"/>
              </a:spcBef>
              <a:defRPr sz="1600" b="1">
                <a:solidFill>
                  <a:srgbClr val="FF8000"/>
                </a:solidFill>
                <a:latin typeface="+mn-lt"/>
                <a:ea typeface="+mn-ea"/>
                <a:cs typeface="+mn-cs"/>
              </a:defRPr>
            </a:lvl2pPr>
            <a:lvl3pPr marL="1143000" indent="-228600">
              <a:spcBef>
                <a:spcPct val="20000"/>
              </a:spcBef>
              <a:buChar char="•"/>
              <a:defRPr sz="1400">
                <a:solidFill>
                  <a:srgbClr val="00408D"/>
                </a:solidFill>
                <a:latin typeface="+mn-lt"/>
                <a:ea typeface="+mn-ea"/>
                <a:cs typeface="+mn-cs"/>
              </a:defRPr>
            </a:lvl3pPr>
            <a:lvl4pPr marL="1600200" indent="-228600">
              <a:spcBef>
                <a:spcPct val="20000"/>
              </a:spcBef>
              <a:buChar char="–"/>
              <a:defRPr sz="1400">
                <a:solidFill>
                  <a:srgbClr val="00408D"/>
                </a:solidFill>
                <a:latin typeface="+mn-lt"/>
                <a:ea typeface="+mn-ea"/>
                <a:cs typeface="+mn-cs"/>
              </a:defRPr>
            </a:lvl4pPr>
            <a:lvl5pPr marL="2057400" indent="-228600">
              <a:spcBef>
                <a:spcPct val="20000"/>
              </a:spcBef>
              <a:buChar char="»"/>
              <a:defRPr sz="1400">
                <a:solidFill>
                  <a:srgbClr val="00408D"/>
                </a:solidFill>
                <a:latin typeface="+mn-lt"/>
                <a:ea typeface="+mn-ea"/>
                <a:cs typeface="+mn-cs"/>
              </a:defRPr>
            </a:lvl5pPr>
            <a:lvl6pPr marL="2514600" indent="-228600" fontAlgn="base">
              <a:spcBef>
                <a:spcPct val="20000"/>
              </a:spcBef>
              <a:spcAft>
                <a:spcPct val="0"/>
              </a:spcAft>
              <a:buChar char="»"/>
              <a:defRPr sz="1400">
                <a:solidFill>
                  <a:srgbClr val="00408D"/>
                </a:solidFill>
                <a:latin typeface="+mn-lt"/>
                <a:ea typeface="+mn-ea"/>
                <a:cs typeface="+mn-cs"/>
              </a:defRPr>
            </a:lvl6pPr>
            <a:lvl7pPr marL="2971800" indent="-228600" fontAlgn="base">
              <a:spcBef>
                <a:spcPct val="20000"/>
              </a:spcBef>
              <a:spcAft>
                <a:spcPct val="0"/>
              </a:spcAft>
              <a:buChar char="»"/>
              <a:defRPr sz="1400">
                <a:solidFill>
                  <a:srgbClr val="00408D"/>
                </a:solidFill>
                <a:latin typeface="+mn-lt"/>
                <a:ea typeface="+mn-ea"/>
                <a:cs typeface="+mn-cs"/>
              </a:defRPr>
            </a:lvl7pPr>
            <a:lvl8pPr marL="3429000" indent="-228600" fontAlgn="base">
              <a:spcBef>
                <a:spcPct val="20000"/>
              </a:spcBef>
              <a:spcAft>
                <a:spcPct val="0"/>
              </a:spcAft>
              <a:buChar char="»"/>
              <a:defRPr sz="1400">
                <a:solidFill>
                  <a:srgbClr val="00408D"/>
                </a:solidFill>
                <a:latin typeface="+mn-lt"/>
                <a:ea typeface="+mn-ea"/>
                <a:cs typeface="+mn-cs"/>
              </a:defRPr>
            </a:lvl8pPr>
            <a:lvl9pPr marL="3886200" indent="-228600" fontAlgn="base">
              <a:spcBef>
                <a:spcPct val="20000"/>
              </a:spcBef>
              <a:spcAft>
                <a:spcPct val="0"/>
              </a:spcAft>
              <a:buChar char="»"/>
              <a:defRPr sz="1400">
                <a:solidFill>
                  <a:srgbClr val="00408D"/>
                </a:solidFill>
                <a:latin typeface="+mn-lt"/>
                <a:ea typeface="+mn-ea"/>
                <a:cs typeface="+mn-cs"/>
              </a:defRPr>
            </a:lvl9pPr>
          </a:lstStyle>
          <a:p>
            <a:r>
              <a:rPr lang="en-US" sz="2000" u="sng" dirty="0" smtClean="0"/>
              <a:t>Dimensions</a:t>
            </a:r>
            <a:r>
              <a:rPr lang="en-US" sz="2000" dirty="0" smtClean="0"/>
              <a:t>: </a:t>
            </a:r>
            <a:r>
              <a:rPr lang="en-US" sz="2000" dirty="0"/>
              <a:t>the measurements of an item </a:t>
            </a:r>
          </a:p>
          <a:p>
            <a:r>
              <a:rPr lang="en-US" sz="2000" dirty="0"/>
              <a:t>	</a:t>
            </a:r>
            <a:r>
              <a:rPr lang="en-US" sz="2000" dirty="0" smtClean="0"/>
              <a:t>	(</a:t>
            </a:r>
            <a:r>
              <a:rPr lang="en-US" sz="2000" dirty="0"/>
              <a:t>length, width, height, depth, radius, diameter)</a:t>
            </a:r>
          </a:p>
        </p:txBody>
      </p:sp>
    </p:spTree>
    <p:extLst>
      <p:ext uri="{BB962C8B-B14F-4D97-AF65-F5344CB8AC3E}">
        <p14:creationId xmlns:p14="http://schemas.microsoft.com/office/powerpoint/2010/main" val="60281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64B1B6B-0E4F-4734-AD38-F9F58052615A}" type="slidenum">
              <a:rPr lang="en-US" altLang="en-US" smtClean="0"/>
              <a:pPr>
                <a:defRPr/>
              </a:pPr>
              <a:t>21</a:t>
            </a:fld>
            <a:endParaRPr lang="en-US" altLang="en-US"/>
          </a:p>
        </p:txBody>
      </p:sp>
      <p:sp>
        <p:nvSpPr>
          <p:cNvPr id="3" name="Title 1"/>
          <p:cNvSpPr txBox="1">
            <a:spLocks/>
          </p:cNvSpPr>
          <p:nvPr/>
        </p:nvSpPr>
        <p:spPr>
          <a:xfrm>
            <a:off x="609600" y="76200"/>
            <a:ext cx="7772400" cy="914400"/>
          </a:xfrm>
          <a:prstGeom prst="rect">
            <a:avLst/>
          </a:prstGeom>
        </p:spPr>
        <p:txBody>
          <a:bodyPr/>
          <a:lstStyle>
            <a:lvl1pPr algn="l" rtl="0" eaLnBrk="0" fontAlgn="base" hangingPunct="0">
              <a:spcBef>
                <a:spcPct val="0"/>
              </a:spcBef>
              <a:spcAft>
                <a:spcPct val="0"/>
              </a:spcAft>
              <a:defRPr sz="2400" b="1">
                <a:solidFill>
                  <a:srgbClr val="FF8000"/>
                </a:solidFill>
                <a:latin typeface="+mj-lt"/>
                <a:ea typeface="+mj-ea"/>
                <a:cs typeface="+mj-cs"/>
              </a:defRPr>
            </a:lvl1pPr>
            <a:lvl2pPr algn="l" rtl="0" eaLnBrk="0" fontAlgn="base" hangingPunct="0">
              <a:spcBef>
                <a:spcPct val="0"/>
              </a:spcBef>
              <a:spcAft>
                <a:spcPct val="0"/>
              </a:spcAft>
              <a:defRPr sz="2400" b="1">
                <a:solidFill>
                  <a:srgbClr val="FF8000"/>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2400" b="1">
                <a:solidFill>
                  <a:srgbClr val="FF8000"/>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2400" b="1">
                <a:solidFill>
                  <a:srgbClr val="FF8000"/>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2400" b="1">
                <a:solidFill>
                  <a:srgbClr val="FF8000"/>
                </a:solidFill>
                <a:latin typeface="Arial" charset="0"/>
                <a:ea typeface="Arial Unicode MS" pitchFamily="34" charset="-128"/>
                <a:cs typeface="Arial Unicode MS" pitchFamily="34" charset="-128"/>
              </a:defRPr>
            </a:lvl5pPr>
            <a:lvl6pPr marL="457200" algn="l" rtl="0" fontAlgn="base">
              <a:spcBef>
                <a:spcPct val="0"/>
              </a:spcBef>
              <a:spcAft>
                <a:spcPct val="0"/>
              </a:spcAft>
              <a:defRPr sz="2400" b="1">
                <a:solidFill>
                  <a:srgbClr val="FF8000"/>
                </a:solidFill>
                <a:latin typeface="Arial" charset="0"/>
                <a:ea typeface="Arial Unicode MS" pitchFamily="34" charset="-128"/>
                <a:cs typeface="Arial Unicode MS" pitchFamily="34" charset="-128"/>
              </a:defRPr>
            </a:lvl6pPr>
            <a:lvl7pPr marL="914400" algn="l" rtl="0" fontAlgn="base">
              <a:spcBef>
                <a:spcPct val="0"/>
              </a:spcBef>
              <a:spcAft>
                <a:spcPct val="0"/>
              </a:spcAft>
              <a:defRPr sz="2400" b="1">
                <a:solidFill>
                  <a:srgbClr val="FF8000"/>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2400" b="1">
                <a:solidFill>
                  <a:srgbClr val="FF8000"/>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2400" b="1">
                <a:solidFill>
                  <a:srgbClr val="FF8000"/>
                </a:solidFill>
                <a:latin typeface="Arial" charset="0"/>
                <a:ea typeface="Arial Unicode MS" pitchFamily="34" charset="-128"/>
                <a:cs typeface="Arial Unicode MS" pitchFamily="34" charset="-128"/>
              </a:defRPr>
            </a:lvl9pPr>
          </a:lstStyle>
          <a:p>
            <a:pPr algn="ctr"/>
            <a:r>
              <a:rPr lang="en-US" sz="4400" kern="1200" dirty="0" smtClean="0">
                <a:latin typeface="Arial" charset="0"/>
                <a:ea typeface="Arial Unicode MS" pitchFamily="34" charset="-128"/>
                <a:cs typeface="Arial Unicode MS" pitchFamily="34" charset="-128"/>
              </a:rPr>
              <a:t>Alphabet of Lines</a:t>
            </a:r>
            <a:endParaRPr lang="en-US" sz="4400" kern="1200" dirty="0">
              <a:latin typeface="Arial" charset="0"/>
              <a:ea typeface="Arial Unicode MS" pitchFamily="34" charset="-128"/>
              <a:cs typeface="Arial Unicode MS" pitchFamily="34" charset="-128"/>
            </a:endParaRPr>
          </a:p>
        </p:txBody>
      </p:sp>
      <p:sp>
        <p:nvSpPr>
          <p:cNvPr id="4" name="TextBox 3"/>
          <p:cNvSpPr txBox="1"/>
          <p:nvPr/>
        </p:nvSpPr>
        <p:spPr>
          <a:xfrm>
            <a:off x="1066800" y="1213913"/>
            <a:ext cx="7048500" cy="9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defRPr sz="1800" b="1" kern="0">
                <a:solidFill>
                  <a:srgbClr val="00408D"/>
                </a:solidFill>
                <a:latin typeface="+mn-lt"/>
                <a:ea typeface="+mn-ea"/>
                <a:cs typeface="+mn-cs"/>
              </a:defRPr>
            </a:lvl1pPr>
            <a:lvl2pPr marL="742950" indent="-285750">
              <a:spcBef>
                <a:spcPct val="20000"/>
              </a:spcBef>
              <a:defRPr sz="1600" b="1">
                <a:solidFill>
                  <a:srgbClr val="FF8000"/>
                </a:solidFill>
                <a:latin typeface="+mn-lt"/>
                <a:ea typeface="+mn-ea"/>
                <a:cs typeface="+mn-cs"/>
              </a:defRPr>
            </a:lvl2pPr>
            <a:lvl3pPr marL="1143000" indent="-228600">
              <a:spcBef>
                <a:spcPct val="20000"/>
              </a:spcBef>
              <a:buChar char="•"/>
              <a:defRPr sz="1400">
                <a:solidFill>
                  <a:srgbClr val="00408D"/>
                </a:solidFill>
                <a:latin typeface="+mn-lt"/>
                <a:ea typeface="+mn-ea"/>
                <a:cs typeface="+mn-cs"/>
              </a:defRPr>
            </a:lvl3pPr>
            <a:lvl4pPr marL="1600200" indent="-228600">
              <a:spcBef>
                <a:spcPct val="20000"/>
              </a:spcBef>
              <a:buChar char="–"/>
              <a:defRPr sz="1400">
                <a:solidFill>
                  <a:srgbClr val="00408D"/>
                </a:solidFill>
                <a:latin typeface="+mn-lt"/>
                <a:ea typeface="+mn-ea"/>
                <a:cs typeface="+mn-cs"/>
              </a:defRPr>
            </a:lvl4pPr>
            <a:lvl5pPr marL="2057400" indent="-228600">
              <a:spcBef>
                <a:spcPct val="20000"/>
              </a:spcBef>
              <a:buChar char="»"/>
              <a:defRPr sz="1400">
                <a:solidFill>
                  <a:srgbClr val="00408D"/>
                </a:solidFill>
                <a:latin typeface="+mn-lt"/>
                <a:ea typeface="+mn-ea"/>
                <a:cs typeface="+mn-cs"/>
              </a:defRPr>
            </a:lvl5pPr>
            <a:lvl6pPr marL="2514600" indent="-228600" fontAlgn="base">
              <a:spcBef>
                <a:spcPct val="20000"/>
              </a:spcBef>
              <a:spcAft>
                <a:spcPct val="0"/>
              </a:spcAft>
              <a:buChar char="»"/>
              <a:defRPr sz="1400">
                <a:solidFill>
                  <a:srgbClr val="00408D"/>
                </a:solidFill>
                <a:latin typeface="+mn-lt"/>
                <a:ea typeface="+mn-ea"/>
                <a:cs typeface="+mn-cs"/>
              </a:defRPr>
            </a:lvl6pPr>
            <a:lvl7pPr marL="2971800" indent="-228600" fontAlgn="base">
              <a:spcBef>
                <a:spcPct val="20000"/>
              </a:spcBef>
              <a:spcAft>
                <a:spcPct val="0"/>
              </a:spcAft>
              <a:buChar char="»"/>
              <a:defRPr sz="1400">
                <a:solidFill>
                  <a:srgbClr val="00408D"/>
                </a:solidFill>
                <a:latin typeface="+mn-lt"/>
                <a:ea typeface="+mn-ea"/>
                <a:cs typeface="+mn-cs"/>
              </a:defRPr>
            </a:lvl7pPr>
            <a:lvl8pPr marL="3429000" indent="-228600" fontAlgn="base">
              <a:spcBef>
                <a:spcPct val="20000"/>
              </a:spcBef>
              <a:spcAft>
                <a:spcPct val="0"/>
              </a:spcAft>
              <a:buChar char="»"/>
              <a:defRPr sz="1400">
                <a:solidFill>
                  <a:srgbClr val="00408D"/>
                </a:solidFill>
                <a:latin typeface="+mn-lt"/>
                <a:ea typeface="+mn-ea"/>
                <a:cs typeface="+mn-cs"/>
              </a:defRPr>
            </a:lvl8pPr>
            <a:lvl9pPr marL="3886200" indent="-228600" fontAlgn="base">
              <a:spcBef>
                <a:spcPct val="20000"/>
              </a:spcBef>
              <a:spcAft>
                <a:spcPct val="0"/>
              </a:spcAft>
              <a:buChar char="»"/>
              <a:defRPr sz="1400">
                <a:solidFill>
                  <a:srgbClr val="00408D"/>
                </a:solidFill>
                <a:latin typeface="+mn-lt"/>
                <a:ea typeface="+mn-ea"/>
                <a:cs typeface="+mn-cs"/>
              </a:defRPr>
            </a:lvl9pPr>
          </a:lstStyle>
          <a:p>
            <a:r>
              <a:rPr lang="en-US" sz="2400" dirty="0" smtClean="0"/>
              <a:t>Technical drawings use standard types of lines to convey different information. </a:t>
            </a:r>
            <a:endParaRPr lang="en-US" sz="2400" dirty="0"/>
          </a:p>
        </p:txBody>
      </p:sp>
      <p:sp>
        <p:nvSpPr>
          <p:cNvPr id="15" name="TextBox 14"/>
          <p:cNvSpPr txBox="1"/>
          <p:nvPr/>
        </p:nvSpPr>
        <p:spPr>
          <a:xfrm>
            <a:off x="3297361" y="2707470"/>
            <a:ext cx="2952750" cy="3416320"/>
          </a:xfrm>
          <a:prstGeom prst="rect">
            <a:avLst/>
          </a:prstGeom>
          <a:noFill/>
        </p:spPr>
        <p:txBody>
          <a:bodyPr wrap="square" rtlCol="0">
            <a:spAutoFit/>
          </a:bodyPr>
          <a:lstStyle/>
          <a:p>
            <a:r>
              <a:rPr lang="en-US" sz="2400" dirty="0" smtClean="0">
                <a:solidFill>
                  <a:schemeClr val="accent2">
                    <a:lumMod val="75000"/>
                  </a:schemeClr>
                </a:solidFill>
              </a:rPr>
              <a:t>Visible line</a:t>
            </a:r>
          </a:p>
          <a:p>
            <a:endParaRPr lang="en-US" sz="2400" dirty="0">
              <a:solidFill>
                <a:schemeClr val="accent2">
                  <a:lumMod val="75000"/>
                </a:schemeClr>
              </a:solidFill>
            </a:endParaRPr>
          </a:p>
          <a:p>
            <a:r>
              <a:rPr lang="en-US" sz="2400" dirty="0" smtClean="0">
                <a:solidFill>
                  <a:schemeClr val="accent2">
                    <a:lumMod val="75000"/>
                  </a:schemeClr>
                </a:solidFill>
              </a:rPr>
              <a:t>Dimension line</a:t>
            </a:r>
          </a:p>
          <a:p>
            <a:endParaRPr lang="en-US" sz="2400" dirty="0">
              <a:solidFill>
                <a:schemeClr val="accent2">
                  <a:lumMod val="75000"/>
                </a:schemeClr>
              </a:solidFill>
            </a:endParaRPr>
          </a:p>
          <a:p>
            <a:r>
              <a:rPr lang="en-US" sz="2400" dirty="0" smtClean="0">
                <a:solidFill>
                  <a:schemeClr val="accent2">
                    <a:lumMod val="75000"/>
                  </a:schemeClr>
                </a:solidFill>
              </a:rPr>
              <a:t>Hidden line</a:t>
            </a:r>
          </a:p>
          <a:p>
            <a:endParaRPr lang="en-US" sz="2400" dirty="0">
              <a:solidFill>
                <a:schemeClr val="accent2">
                  <a:lumMod val="75000"/>
                </a:schemeClr>
              </a:solidFill>
            </a:endParaRPr>
          </a:p>
          <a:p>
            <a:r>
              <a:rPr lang="en-US" sz="2400" dirty="0" smtClean="0">
                <a:solidFill>
                  <a:schemeClr val="accent2">
                    <a:lumMod val="75000"/>
                  </a:schemeClr>
                </a:solidFill>
              </a:rPr>
              <a:t>Center line</a:t>
            </a:r>
          </a:p>
          <a:p>
            <a:endParaRPr lang="en-US" sz="2400" dirty="0">
              <a:solidFill>
                <a:schemeClr val="accent2">
                  <a:lumMod val="75000"/>
                </a:schemeClr>
              </a:solidFill>
            </a:endParaRPr>
          </a:p>
          <a:p>
            <a:r>
              <a:rPr lang="en-US" sz="2400" dirty="0" smtClean="0">
                <a:solidFill>
                  <a:schemeClr val="accent2">
                    <a:lumMod val="75000"/>
                  </a:schemeClr>
                </a:solidFill>
              </a:rPr>
              <a:t>	and more…</a:t>
            </a:r>
            <a:endParaRPr lang="en-US" sz="2400" dirty="0">
              <a:solidFill>
                <a:schemeClr val="accent2">
                  <a:lumMod val="75000"/>
                </a:schemeClr>
              </a:solidFill>
            </a:endParaRPr>
          </a:p>
        </p:txBody>
      </p:sp>
      <p:grpSp>
        <p:nvGrpSpPr>
          <p:cNvPr id="27" name="Group 26"/>
          <p:cNvGrpSpPr/>
          <p:nvPr/>
        </p:nvGrpSpPr>
        <p:grpSpPr>
          <a:xfrm>
            <a:off x="533400" y="2971800"/>
            <a:ext cx="2514600" cy="2141668"/>
            <a:chOff x="1066800" y="2971800"/>
            <a:chExt cx="2971800" cy="2141668"/>
          </a:xfrm>
        </p:grpSpPr>
        <p:cxnSp>
          <p:nvCxnSpPr>
            <p:cNvPr id="6" name="Straight Connector 5"/>
            <p:cNvCxnSpPr/>
            <p:nvPr/>
          </p:nvCxnSpPr>
          <p:spPr bwMode="auto">
            <a:xfrm>
              <a:off x="1066800" y="2971800"/>
              <a:ext cx="28956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bwMode="auto">
            <a:xfrm>
              <a:off x="1066800" y="3657600"/>
              <a:ext cx="2895600" cy="0"/>
            </a:xfrm>
            <a:prstGeom prst="straightConnector1">
              <a:avLst/>
            </a:prstGeom>
            <a:ln>
              <a:headEnd type="stealth" w="med" len="lg"/>
              <a:tailEnd type="stealth" w="med" len="lg"/>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bwMode="auto">
            <a:xfrm>
              <a:off x="1143000" y="4419600"/>
              <a:ext cx="2895600"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5" name="Group 24"/>
            <p:cNvGrpSpPr/>
            <p:nvPr/>
          </p:nvGrpSpPr>
          <p:grpSpPr>
            <a:xfrm>
              <a:off x="1143000" y="5105400"/>
              <a:ext cx="2895600" cy="8068"/>
              <a:chOff x="1066800" y="5706932"/>
              <a:chExt cx="2895600" cy="8068"/>
            </a:xfrm>
          </p:grpSpPr>
          <p:cxnSp>
            <p:nvCxnSpPr>
              <p:cNvPr id="17" name="Straight Connector 16"/>
              <p:cNvCxnSpPr/>
              <p:nvPr/>
            </p:nvCxnSpPr>
            <p:spPr bwMode="auto">
              <a:xfrm>
                <a:off x="1066800" y="5706932"/>
                <a:ext cx="1219200" cy="0"/>
              </a:xfrm>
              <a:prstGeom prst="line">
                <a:avLst/>
              </a:prstGeom>
              <a:solidFill>
                <a:srgbClr val="FFFF99"/>
              </a:solidFill>
              <a:ln w="19050" cap="flat" cmpd="sng" algn="ctr">
                <a:solidFill>
                  <a:schemeClr val="accent1"/>
                </a:solidFill>
                <a:prstDash val="solid"/>
                <a:round/>
                <a:headEnd type="none" w="med" len="med"/>
                <a:tailEnd type="none" w="med" len="med"/>
              </a:ln>
              <a:effectLst/>
            </p:spPr>
          </p:cxnSp>
          <p:cxnSp>
            <p:nvCxnSpPr>
              <p:cNvPr id="18" name="Straight Connector 17"/>
              <p:cNvCxnSpPr/>
              <p:nvPr/>
            </p:nvCxnSpPr>
            <p:spPr bwMode="auto">
              <a:xfrm>
                <a:off x="2743200" y="5715000"/>
                <a:ext cx="1219200" cy="0"/>
              </a:xfrm>
              <a:prstGeom prst="line">
                <a:avLst/>
              </a:prstGeom>
              <a:solidFill>
                <a:srgbClr val="FFFF99"/>
              </a:solidFill>
              <a:ln w="19050" cap="flat" cmpd="sng" algn="ctr">
                <a:solidFill>
                  <a:schemeClr val="accent1"/>
                </a:solidFill>
                <a:prstDash val="solid"/>
                <a:round/>
                <a:headEnd type="none" w="med" len="med"/>
                <a:tailEnd type="none" w="med" len="med"/>
              </a:ln>
              <a:effectLst/>
            </p:spPr>
          </p:cxnSp>
          <p:cxnSp>
            <p:nvCxnSpPr>
              <p:cNvPr id="21" name="Straight Connector 20"/>
              <p:cNvCxnSpPr/>
              <p:nvPr/>
            </p:nvCxnSpPr>
            <p:spPr bwMode="auto">
              <a:xfrm>
                <a:off x="2438400" y="5715000"/>
                <a:ext cx="152400" cy="0"/>
              </a:xfrm>
              <a:prstGeom prst="line">
                <a:avLst/>
              </a:prstGeom>
              <a:solidFill>
                <a:srgbClr val="FFFF99"/>
              </a:solidFill>
              <a:ln w="19050" cap="flat" cmpd="sng" algn="ctr">
                <a:solidFill>
                  <a:schemeClr val="accent1"/>
                </a:solidFill>
                <a:prstDash val="solid"/>
                <a:round/>
                <a:headEnd type="none" w="med" len="med"/>
                <a:tailEnd type="none" w="med" len="med"/>
              </a:ln>
              <a:effectLst/>
            </p:spPr>
          </p:cxnSp>
        </p:grpSp>
      </p:grpSp>
      <p:pic>
        <p:nvPicPr>
          <p:cNvPr id="26" name="Picture 25" descr="AUTOCAD MECHANICAL MODELING PART1 - MAKING A 3D MODEL ..."/>
          <p:cNvPicPr>
            <a:picLocks noChangeAspect="1"/>
          </p:cNvPicPr>
          <p:nvPr/>
        </p:nvPicPr>
        <p:blipFill rotWithShape="1">
          <a:blip r:embed="rId3" cstate="print">
            <a:extLst>
              <a:ext uri="{28A0092B-C50C-407E-A947-70E740481C1C}">
                <a14:useLocalDpi xmlns:a14="http://schemas.microsoft.com/office/drawing/2010/main" val="0"/>
              </a:ext>
            </a:extLst>
          </a:blip>
          <a:srcRect l="54195" t="20886" r="9137" b="11601"/>
          <a:stretch/>
        </p:blipFill>
        <p:spPr>
          <a:xfrm>
            <a:off x="5934320" y="2033195"/>
            <a:ext cx="2892778" cy="2996005"/>
          </a:xfrm>
          <a:prstGeom prst="rect">
            <a:avLst/>
          </a:prstGeom>
        </p:spPr>
      </p:pic>
    </p:spTree>
    <p:extLst>
      <p:ext uri="{BB962C8B-B14F-4D97-AF65-F5344CB8AC3E}">
        <p14:creationId xmlns:p14="http://schemas.microsoft.com/office/powerpoint/2010/main" val="582068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2"/>
          <p:cNvSpPr>
            <a:spLocks noGrp="1"/>
          </p:cNvSpPr>
          <p:nvPr>
            <p:ph idx="1"/>
          </p:nvPr>
        </p:nvSpPr>
        <p:spPr>
          <a:xfrm>
            <a:off x="261768" y="1295400"/>
            <a:ext cx="3091031" cy="2590800"/>
          </a:xfrm>
        </p:spPr>
        <p:txBody>
          <a:bodyPr/>
          <a:lstStyle/>
          <a:p>
            <a:pPr marL="0" indent="0" algn="ctr">
              <a:defRPr/>
            </a:pPr>
            <a:r>
              <a:rPr lang="en-US" altLang="en-US" sz="2400" kern="1200" dirty="0">
                <a:solidFill>
                  <a:schemeClr val="tx2"/>
                </a:solidFill>
              </a:rPr>
              <a:t>Computer-Aided Design (</a:t>
            </a:r>
            <a:r>
              <a:rPr lang="en-US" altLang="en-US" sz="2400" kern="1200" dirty="0" smtClean="0">
                <a:solidFill>
                  <a:schemeClr val="tx2"/>
                </a:solidFill>
              </a:rPr>
              <a:t>CAD) </a:t>
            </a:r>
            <a:r>
              <a:rPr lang="en-US" altLang="en-US" sz="2400" kern="1200" dirty="0">
                <a:solidFill>
                  <a:schemeClr val="tx2"/>
                </a:solidFill>
                <a:latin typeface="+mj-lt"/>
                <a:ea typeface="+mj-ea"/>
                <a:cs typeface="+mj-cs"/>
              </a:rPr>
              <a:t>p</a:t>
            </a:r>
            <a:r>
              <a:rPr lang="en-US" altLang="en-US" sz="2400" kern="1200" dirty="0" smtClean="0">
                <a:solidFill>
                  <a:schemeClr val="tx2"/>
                </a:solidFill>
                <a:latin typeface="+mj-lt"/>
                <a:ea typeface="+mj-ea"/>
                <a:cs typeface="+mj-cs"/>
              </a:rPr>
              <a:t>rograms allow us to make complex 3D drawings of objects</a:t>
            </a:r>
            <a:endParaRPr lang="en-US" altLang="en-US" sz="2400" kern="1200" dirty="0">
              <a:solidFill>
                <a:schemeClr val="bg1"/>
              </a:solidFill>
              <a:latin typeface="+mj-lt"/>
              <a:ea typeface="+mj-ea"/>
              <a:cs typeface="+mj-cs"/>
            </a:endParaRPr>
          </a:p>
        </p:txBody>
      </p:sp>
      <p:sp>
        <p:nvSpPr>
          <p:cNvPr id="14342" name="Title 1"/>
          <p:cNvSpPr>
            <a:spLocks noGrp="1"/>
          </p:cNvSpPr>
          <p:nvPr/>
        </p:nvSpPr>
        <p:spPr bwMode="auto">
          <a:xfrm>
            <a:off x="676275"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sz="4400" dirty="0"/>
              <a:t>2D &amp; 3D Drawings</a:t>
            </a:r>
            <a:endParaRPr lang="en-US" altLang="en-US" sz="4400" dirty="0">
              <a:solidFill>
                <a:srgbClr val="FF8000"/>
              </a:solidFill>
            </a:endParaRPr>
          </a:p>
        </p:txBody>
      </p:sp>
      <p:pic>
        <p:nvPicPr>
          <p:cNvPr id="4" name="Picture 3" descr="AUTOCAD MECHANICAL MODELING PART1 - MAKING A 3D MODE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1400" y="1040047"/>
            <a:ext cx="5195296" cy="2922354"/>
          </a:xfrm>
          <a:prstGeom prst="rect">
            <a:avLst/>
          </a:prstGeom>
        </p:spPr>
      </p:pic>
      <p:pic>
        <p:nvPicPr>
          <p:cNvPr id="2" name="Picture 1" descr="What is CAD | Types Of CAD | Computer Aided Design"/>
          <p:cNvPicPr>
            <a:picLocks noChangeAspect="1"/>
          </p:cNvPicPr>
          <p:nvPr/>
        </p:nvPicPr>
        <p:blipFill rotWithShape="1">
          <a:blip r:embed="rId4">
            <a:extLst>
              <a:ext uri="{28A0092B-C50C-407E-A947-70E740481C1C}">
                <a14:useLocalDpi xmlns:a14="http://schemas.microsoft.com/office/drawing/2010/main" val="0"/>
              </a:ext>
            </a:extLst>
          </a:blip>
          <a:srcRect l="10072"/>
          <a:stretch/>
        </p:blipFill>
        <p:spPr>
          <a:xfrm>
            <a:off x="5334000" y="4267200"/>
            <a:ext cx="3614737" cy="2510490"/>
          </a:xfrm>
          <a:prstGeom prst="rect">
            <a:avLst/>
          </a:prstGeom>
        </p:spPr>
      </p:pic>
      <p:pic>
        <p:nvPicPr>
          <p:cNvPr id="8" name="Picture 7" descr="AutoCAD 3D Modeling | AU 2015 Recorded Class | Autodes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827798"/>
            <a:ext cx="3657600" cy="268941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838200"/>
          </a:xfrm>
        </p:spPr>
        <p:txBody>
          <a:bodyPr/>
          <a:lstStyle/>
          <a:p>
            <a:pPr algn="ctr"/>
            <a:r>
              <a:rPr lang="en-US" sz="4400" dirty="0" smtClean="0"/>
              <a:t>CAD Software</a:t>
            </a:r>
            <a:endParaRPr lang="en-US" sz="4400" dirty="0"/>
          </a:p>
        </p:txBody>
      </p:sp>
      <p:sp>
        <p:nvSpPr>
          <p:cNvPr id="3" name="Content Placeholder 2"/>
          <p:cNvSpPr>
            <a:spLocks noGrp="1"/>
          </p:cNvSpPr>
          <p:nvPr>
            <p:ph idx="1"/>
          </p:nvPr>
        </p:nvSpPr>
        <p:spPr>
          <a:xfrm>
            <a:off x="723900" y="1371600"/>
            <a:ext cx="7772400" cy="4343400"/>
          </a:xfrm>
        </p:spPr>
        <p:txBody>
          <a:bodyPr/>
          <a:lstStyle/>
          <a:p>
            <a:r>
              <a:rPr lang="en-US" sz="2200" dirty="0" smtClean="0"/>
              <a:t>Many FREE programs out there</a:t>
            </a:r>
          </a:p>
          <a:p>
            <a:r>
              <a:rPr lang="en-US" sz="2200" dirty="0" smtClean="0"/>
              <a:t>Do your homework, some offer more features or are easier to use than others</a:t>
            </a:r>
          </a:p>
          <a:p>
            <a:endParaRPr lang="en-US" sz="2200" dirty="0" smtClean="0"/>
          </a:p>
          <a:p>
            <a:pPr>
              <a:buFontTx/>
              <a:buChar char="-"/>
            </a:pPr>
            <a:r>
              <a:rPr lang="en-US" sz="2200" b="0" dirty="0" err="1" smtClean="0">
                <a:solidFill>
                  <a:schemeClr val="tx2"/>
                </a:solidFill>
              </a:rPr>
              <a:t>SketchUp</a:t>
            </a:r>
            <a:r>
              <a:rPr lang="en-US" sz="2200" b="0" dirty="0">
                <a:solidFill>
                  <a:schemeClr val="tx2"/>
                </a:solidFill>
              </a:rPr>
              <a:t>		</a:t>
            </a:r>
            <a:r>
              <a:rPr lang="en-US" sz="2200" b="0" dirty="0" smtClean="0">
                <a:solidFill>
                  <a:schemeClr val="tx2"/>
                </a:solidFill>
              </a:rPr>
              <a:t>-  </a:t>
            </a:r>
            <a:r>
              <a:rPr lang="en-US" sz="2200" b="0" dirty="0" err="1" smtClean="0">
                <a:solidFill>
                  <a:schemeClr val="tx2"/>
                </a:solidFill>
              </a:rPr>
              <a:t>OnShape</a:t>
            </a:r>
            <a:endParaRPr lang="en-US" sz="2200" b="0" dirty="0">
              <a:solidFill>
                <a:schemeClr val="tx2"/>
              </a:solidFill>
            </a:endParaRPr>
          </a:p>
          <a:p>
            <a:pPr>
              <a:buFontTx/>
              <a:buChar char="-"/>
            </a:pPr>
            <a:r>
              <a:rPr lang="en-US" sz="2200" b="0" dirty="0">
                <a:solidFill>
                  <a:schemeClr val="tx2"/>
                </a:solidFill>
              </a:rPr>
              <a:t>AutoCAD student </a:t>
            </a:r>
            <a:r>
              <a:rPr lang="en-US" sz="2200" b="0" dirty="0" smtClean="0">
                <a:solidFill>
                  <a:schemeClr val="tx2"/>
                </a:solidFill>
              </a:rPr>
              <a:t>version</a:t>
            </a:r>
          </a:p>
          <a:p>
            <a:pPr>
              <a:buFontTx/>
              <a:buChar char="-"/>
            </a:pPr>
            <a:r>
              <a:rPr lang="en-US" sz="2200" b="0" dirty="0" err="1" smtClean="0">
                <a:solidFill>
                  <a:schemeClr val="tx2"/>
                </a:solidFill>
              </a:rPr>
              <a:t>FreeCAD</a:t>
            </a:r>
            <a:r>
              <a:rPr lang="en-US" sz="2200" b="0" dirty="0" smtClean="0">
                <a:solidFill>
                  <a:schemeClr val="tx2"/>
                </a:solidFill>
              </a:rPr>
              <a:t>		-  </a:t>
            </a:r>
            <a:r>
              <a:rPr lang="en-US" sz="2200" b="0" dirty="0" err="1" smtClean="0">
                <a:solidFill>
                  <a:schemeClr val="tx2"/>
                </a:solidFill>
              </a:rPr>
              <a:t>LibreCAD</a:t>
            </a:r>
            <a:endParaRPr lang="en-US" sz="2200" b="0" dirty="0" smtClean="0">
              <a:solidFill>
                <a:schemeClr val="tx2"/>
              </a:solidFill>
            </a:endParaRPr>
          </a:p>
          <a:p>
            <a:pPr>
              <a:buFontTx/>
              <a:buChar char="-"/>
            </a:pPr>
            <a:r>
              <a:rPr lang="en-US" sz="2200" b="0" dirty="0" smtClean="0">
                <a:solidFill>
                  <a:schemeClr val="tx2"/>
                </a:solidFill>
              </a:rPr>
              <a:t>3D Builder</a:t>
            </a:r>
            <a:endParaRPr lang="en-US" sz="2200" b="0" dirty="0">
              <a:solidFill>
                <a:schemeClr val="tx2"/>
              </a:solidFill>
            </a:endParaRPr>
          </a:p>
        </p:txBody>
      </p:sp>
      <p:sp>
        <p:nvSpPr>
          <p:cNvPr id="4" name="Slide Number Placeholder 3"/>
          <p:cNvSpPr>
            <a:spLocks noGrp="1"/>
          </p:cNvSpPr>
          <p:nvPr>
            <p:ph type="sldNum" sz="quarter" idx="10"/>
          </p:nvPr>
        </p:nvSpPr>
        <p:spPr/>
        <p:txBody>
          <a:bodyPr/>
          <a:lstStyle/>
          <a:p>
            <a:pPr>
              <a:defRPr/>
            </a:pPr>
            <a:fld id="{C162CA7E-F15C-4E4E-A9AB-B1F245F4BB9F}" type="slidenum">
              <a:rPr lang="en-US" altLang="en-US" smtClean="0"/>
              <a:pPr>
                <a:defRPr/>
              </a:pPr>
              <a:t>23</a:t>
            </a:fld>
            <a:endParaRPr lang="en-US" altLang="en-US"/>
          </a:p>
        </p:txBody>
      </p:sp>
      <p:pic>
        <p:nvPicPr>
          <p:cNvPr id="5" name="Picture 4" descr="Drawing a room | SketchUp Make - Drawing in 3D"/>
          <p:cNvPicPr>
            <a:picLocks noChangeAspect="1"/>
          </p:cNvPicPr>
          <p:nvPr/>
        </p:nvPicPr>
        <p:blipFill rotWithShape="1">
          <a:blip r:embed="rId3" cstate="print">
            <a:extLst>
              <a:ext uri="{28A0092B-C50C-407E-A947-70E740481C1C}">
                <a14:useLocalDpi xmlns:a14="http://schemas.microsoft.com/office/drawing/2010/main" val="0"/>
              </a:ext>
            </a:extLst>
          </a:blip>
          <a:srcRect l="4167" r="6250" b="8347"/>
          <a:stretch/>
        </p:blipFill>
        <p:spPr>
          <a:xfrm>
            <a:off x="5715000" y="2590800"/>
            <a:ext cx="3057552" cy="2132478"/>
          </a:xfrm>
          <a:prstGeom prst="rect">
            <a:avLst/>
          </a:prstGeom>
        </p:spPr>
      </p:pic>
      <p:pic>
        <p:nvPicPr>
          <p:cNvPr id="6" name="Picture 5" descr="SketchUp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4959276"/>
            <a:ext cx="2251402" cy="1589442"/>
          </a:xfrm>
          <a:prstGeom prst="rect">
            <a:avLst/>
          </a:prstGeom>
        </p:spPr>
      </p:pic>
      <p:pic>
        <p:nvPicPr>
          <p:cNvPr id="7" name="Picture 6" descr="How to write a 3D model of a wooden bridge applications ..."/>
          <p:cNvPicPr>
            <a:picLocks noChangeAspect="1"/>
          </p:cNvPicPr>
          <p:nvPr/>
        </p:nvPicPr>
        <p:blipFill rotWithShape="1">
          <a:blip r:embed="rId5">
            <a:extLst>
              <a:ext uri="{28A0092B-C50C-407E-A947-70E740481C1C}">
                <a14:useLocalDpi xmlns:a14="http://schemas.microsoft.com/office/drawing/2010/main" val="0"/>
              </a:ext>
            </a:extLst>
          </a:blip>
          <a:srcRect l="10693" t="5355" r="10581" b="12675"/>
          <a:stretch/>
        </p:blipFill>
        <p:spPr>
          <a:xfrm>
            <a:off x="723900" y="4844809"/>
            <a:ext cx="3009900" cy="1740664"/>
          </a:xfrm>
          <a:prstGeom prst="rect">
            <a:avLst/>
          </a:prstGeom>
        </p:spPr>
      </p:pic>
    </p:spTree>
    <p:extLst>
      <p:ext uri="{BB962C8B-B14F-4D97-AF65-F5344CB8AC3E}">
        <p14:creationId xmlns:p14="http://schemas.microsoft.com/office/powerpoint/2010/main" val="664327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Arial Unicode MS" pitchFamily="34" charset="-128"/>
                <a:cs typeface="Arial Unicode MS" pitchFamily="34" charset="-128"/>
              </a:defRPr>
            </a:lvl1pPr>
            <a:lvl2pPr marL="742950" indent="-285750">
              <a:defRPr sz="3600">
                <a:solidFill>
                  <a:schemeClr val="tx1"/>
                </a:solidFill>
                <a:latin typeface="Arial" charset="0"/>
                <a:ea typeface="Arial Unicode MS" pitchFamily="34" charset="-128"/>
                <a:cs typeface="Arial Unicode MS" pitchFamily="34" charset="-128"/>
              </a:defRPr>
            </a:lvl2pPr>
            <a:lvl3pPr marL="1143000" indent="-228600">
              <a:defRPr sz="3600">
                <a:solidFill>
                  <a:schemeClr val="tx1"/>
                </a:solidFill>
                <a:latin typeface="Arial" charset="0"/>
                <a:ea typeface="Arial Unicode MS" pitchFamily="34" charset="-128"/>
                <a:cs typeface="Arial Unicode MS" pitchFamily="34" charset="-128"/>
              </a:defRPr>
            </a:lvl3pPr>
            <a:lvl4pPr marL="1600200" indent="-228600">
              <a:defRPr sz="3600">
                <a:solidFill>
                  <a:schemeClr val="tx1"/>
                </a:solidFill>
                <a:latin typeface="Arial" charset="0"/>
                <a:ea typeface="Arial Unicode MS" pitchFamily="34" charset="-128"/>
                <a:cs typeface="Arial Unicode MS" pitchFamily="34" charset="-128"/>
              </a:defRPr>
            </a:lvl4pPr>
            <a:lvl5pPr marL="2057400" indent="-228600">
              <a:defRPr sz="36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9pPr>
          </a:lstStyle>
          <a:p>
            <a:fld id="{E1C49D49-A469-4201-A0F8-542A0629ABC7}" type="slidenum">
              <a:rPr lang="en-US" altLang="en-US" sz="1000" smtClean="0">
                <a:solidFill>
                  <a:srgbClr val="FF8000"/>
                </a:solidFill>
              </a:rPr>
              <a:pPr/>
              <a:t>24</a:t>
            </a:fld>
            <a:endParaRPr lang="en-US" altLang="en-US" sz="1000" smtClean="0">
              <a:solidFill>
                <a:srgbClr val="FF8000"/>
              </a:solidFill>
            </a:endParaRPr>
          </a:p>
        </p:txBody>
      </p:sp>
      <p:sp>
        <p:nvSpPr>
          <p:cNvPr id="6147" name="Title 1"/>
          <p:cNvSpPr>
            <a:spLocks noGrp="1"/>
          </p:cNvSpPr>
          <p:nvPr/>
        </p:nvSpPr>
        <p:spPr bwMode="auto">
          <a:xfrm>
            <a:off x="3048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Design Software used at VDOT</a:t>
            </a:r>
            <a:endParaRPr lang="en-US" altLang="en-US" sz="4400" dirty="0">
              <a:solidFill>
                <a:srgbClr val="FF8000"/>
              </a:solidFill>
            </a:endParaRPr>
          </a:p>
        </p:txBody>
      </p:sp>
      <p:pic>
        <p:nvPicPr>
          <p:cNvPr id="3" name="Picture 2"/>
          <p:cNvPicPr>
            <a:picLocks noChangeAspect="1"/>
          </p:cNvPicPr>
          <p:nvPr/>
        </p:nvPicPr>
        <p:blipFill>
          <a:blip r:embed="rId3"/>
          <a:stretch>
            <a:fillRect/>
          </a:stretch>
        </p:blipFill>
        <p:spPr>
          <a:xfrm>
            <a:off x="1535289" y="3733800"/>
            <a:ext cx="4343400" cy="2788356"/>
          </a:xfrm>
          <a:prstGeom prst="rect">
            <a:avLst/>
          </a:prstGeom>
        </p:spPr>
      </p:pic>
      <p:pic>
        <p:nvPicPr>
          <p:cNvPr id="4" name="Picture 3"/>
          <p:cNvPicPr>
            <a:picLocks noChangeAspect="1"/>
          </p:cNvPicPr>
          <p:nvPr/>
        </p:nvPicPr>
        <p:blipFill rotWithShape="1">
          <a:blip r:embed="rId4"/>
          <a:srcRect l="43749" t="67916" r="3751" b="3334"/>
          <a:stretch/>
        </p:blipFill>
        <p:spPr>
          <a:xfrm>
            <a:off x="228600" y="1295400"/>
            <a:ext cx="3617843" cy="1981200"/>
          </a:xfrm>
          <a:prstGeom prst="rect">
            <a:avLst/>
          </a:prstGeom>
        </p:spPr>
      </p:pic>
      <p:pic>
        <p:nvPicPr>
          <p:cNvPr id="2" name="Picture 1"/>
          <p:cNvPicPr>
            <a:picLocks noChangeAspect="1"/>
          </p:cNvPicPr>
          <p:nvPr/>
        </p:nvPicPr>
        <p:blipFill>
          <a:blip r:embed="rId5"/>
          <a:stretch>
            <a:fillRect/>
          </a:stretch>
        </p:blipFill>
        <p:spPr>
          <a:xfrm>
            <a:off x="4785009" y="1165578"/>
            <a:ext cx="4054191" cy="3005588"/>
          </a:xfrm>
          <a:prstGeom prst="rect">
            <a:avLst/>
          </a:prstGeom>
        </p:spPr>
      </p:pic>
      <p:sp>
        <p:nvSpPr>
          <p:cNvPr id="5" name="TextBox 4"/>
          <p:cNvSpPr txBox="1"/>
          <p:nvPr/>
        </p:nvSpPr>
        <p:spPr>
          <a:xfrm>
            <a:off x="271829" y="3276600"/>
            <a:ext cx="3148619" cy="400110"/>
          </a:xfrm>
          <a:prstGeom prst="rect">
            <a:avLst/>
          </a:prstGeom>
          <a:noFill/>
        </p:spPr>
        <p:txBody>
          <a:bodyPr wrap="none" rtlCol="0">
            <a:spAutoFit/>
          </a:bodyPr>
          <a:lstStyle/>
          <a:p>
            <a:r>
              <a:rPr lang="en-US" sz="2000" dirty="0" smtClean="0"/>
              <a:t>Structure &amp; Bridge Design</a:t>
            </a:r>
            <a:endParaRPr lang="en-US" sz="2000" dirty="0"/>
          </a:p>
        </p:txBody>
      </p:sp>
      <p:sp>
        <p:nvSpPr>
          <p:cNvPr id="8" name="TextBox 7"/>
          <p:cNvSpPr txBox="1"/>
          <p:nvPr/>
        </p:nvSpPr>
        <p:spPr>
          <a:xfrm>
            <a:off x="7117048" y="4149651"/>
            <a:ext cx="1669047" cy="400110"/>
          </a:xfrm>
          <a:prstGeom prst="rect">
            <a:avLst/>
          </a:prstGeom>
          <a:noFill/>
        </p:spPr>
        <p:txBody>
          <a:bodyPr wrap="none" rtlCol="0">
            <a:spAutoFit/>
          </a:bodyPr>
          <a:lstStyle/>
          <a:p>
            <a:r>
              <a:rPr lang="en-US" sz="2000" dirty="0" smtClean="0"/>
              <a:t>Road Design</a:t>
            </a:r>
            <a:endParaRPr lang="en-US" sz="2000" dirty="0"/>
          </a:p>
        </p:txBody>
      </p:sp>
      <p:sp>
        <p:nvSpPr>
          <p:cNvPr id="9" name="TextBox 8"/>
          <p:cNvSpPr txBox="1"/>
          <p:nvPr/>
        </p:nvSpPr>
        <p:spPr>
          <a:xfrm>
            <a:off x="4718309" y="5733678"/>
            <a:ext cx="2538195" cy="400110"/>
          </a:xfrm>
          <a:prstGeom prst="rect">
            <a:avLst/>
          </a:prstGeom>
          <a:noFill/>
        </p:spPr>
        <p:txBody>
          <a:bodyPr wrap="none" rtlCol="0">
            <a:spAutoFit/>
          </a:bodyPr>
          <a:lstStyle/>
          <a:p>
            <a:r>
              <a:rPr lang="en-US" sz="2000" dirty="0" smtClean="0"/>
              <a:t>Traffic Signal Design</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1752600"/>
          </a:xfrm>
        </p:spPr>
        <p:txBody>
          <a:bodyPr/>
          <a:lstStyle/>
          <a:p>
            <a:pPr algn="ctr"/>
            <a:r>
              <a:rPr lang="en-US" sz="6000" dirty="0" smtClean="0"/>
              <a:t>Questions </a:t>
            </a:r>
            <a:endParaRPr lang="en-US" sz="8400" dirty="0"/>
          </a:p>
        </p:txBody>
      </p:sp>
      <p:sp>
        <p:nvSpPr>
          <p:cNvPr id="3" name="Slide Number Placeholder 2"/>
          <p:cNvSpPr>
            <a:spLocks noGrp="1"/>
          </p:cNvSpPr>
          <p:nvPr>
            <p:ph type="sldNum" sz="quarter" idx="10"/>
          </p:nvPr>
        </p:nvSpPr>
        <p:spPr/>
        <p:txBody>
          <a:bodyPr/>
          <a:lstStyle/>
          <a:p>
            <a:pPr>
              <a:defRPr/>
            </a:pPr>
            <a:fld id="{38D7B64B-72B9-4DC9-8AAD-100CA0A5397B}" type="slidenum">
              <a:rPr lang="en-US" altLang="en-US" smtClean="0"/>
              <a:pPr>
                <a:defRPr/>
              </a:pPr>
              <a:t>25</a:t>
            </a:fld>
            <a:endParaRPr lang="en-US" altLang="en-US"/>
          </a:p>
        </p:txBody>
      </p:sp>
      <p:pic>
        <p:nvPicPr>
          <p:cNvPr id="4" name="Picture 3" descr="Get Answers | Legally Download and Use Stock Photos Onl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514600"/>
            <a:ext cx="2095500" cy="3048000"/>
          </a:xfrm>
          <a:prstGeom prst="rect">
            <a:avLst/>
          </a:prstGeom>
        </p:spPr>
      </p:pic>
    </p:spTree>
    <p:extLst>
      <p:ext uri="{BB962C8B-B14F-4D97-AF65-F5344CB8AC3E}">
        <p14:creationId xmlns:p14="http://schemas.microsoft.com/office/powerpoint/2010/main" val="1914485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762000"/>
          </a:xfrm>
        </p:spPr>
        <p:txBody>
          <a:bodyPr/>
          <a:lstStyle/>
          <a:p>
            <a:pPr algn="ctr"/>
            <a:r>
              <a:rPr lang="en-US" sz="4400" kern="1200" dirty="0" smtClean="0">
                <a:latin typeface="Arial" charset="0"/>
                <a:ea typeface="Arial Unicode MS" pitchFamily="34" charset="-128"/>
              </a:rPr>
              <a:t>Can Challenge</a:t>
            </a:r>
            <a:endParaRPr lang="en-US" sz="4400" dirty="0"/>
          </a:p>
        </p:txBody>
      </p:sp>
      <p:sp>
        <p:nvSpPr>
          <p:cNvPr id="3" name="Slide Number Placeholder 2"/>
          <p:cNvSpPr>
            <a:spLocks noGrp="1"/>
          </p:cNvSpPr>
          <p:nvPr>
            <p:ph type="sldNum" sz="quarter" idx="10"/>
          </p:nvPr>
        </p:nvSpPr>
        <p:spPr/>
        <p:txBody>
          <a:bodyPr/>
          <a:lstStyle/>
          <a:p>
            <a:pPr>
              <a:defRPr/>
            </a:pPr>
            <a:fld id="{38D7B64B-72B9-4DC9-8AAD-100CA0A5397B}" type="slidenum">
              <a:rPr lang="en-US" altLang="en-US" smtClean="0"/>
              <a:pPr>
                <a:defRPr/>
              </a:pPr>
              <a:t>26</a:t>
            </a:fld>
            <a:endParaRPr lang="en-US" altLang="en-US"/>
          </a:p>
        </p:txBody>
      </p:sp>
      <p:sp>
        <p:nvSpPr>
          <p:cNvPr id="4" name="Content Placeholder 2"/>
          <p:cNvSpPr txBox="1">
            <a:spLocks/>
          </p:cNvSpPr>
          <p:nvPr/>
        </p:nvSpPr>
        <p:spPr bwMode="auto">
          <a:xfrm>
            <a:off x="329005" y="1210235"/>
            <a:ext cx="4343400" cy="458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b="1">
                <a:solidFill>
                  <a:srgbClr val="00408D"/>
                </a:solidFill>
                <a:latin typeface="+mn-lt"/>
                <a:ea typeface="+mn-ea"/>
                <a:cs typeface="+mn-cs"/>
              </a:defRPr>
            </a:lvl1pPr>
            <a:lvl2pPr marL="742950" indent="-285750" algn="l" rtl="0" eaLnBrk="0" fontAlgn="base" hangingPunct="0">
              <a:spcBef>
                <a:spcPct val="20000"/>
              </a:spcBef>
              <a:spcAft>
                <a:spcPct val="0"/>
              </a:spcAft>
              <a:defRPr sz="1600" b="1">
                <a:solidFill>
                  <a:srgbClr val="FF8000"/>
                </a:solidFill>
                <a:latin typeface="+mn-lt"/>
                <a:ea typeface="+mn-ea"/>
                <a:cs typeface="+mn-cs"/>
              </a:defRPr>
            </a:lvl2pPr>
            <a:lvl3pPr marL="1143000" indent="-228600" algn="l" rtl="0" eaLnBrk="0" fontAlgn="base" hangingPunct="0">
              <a:spcBef>
                <a:spcPct val="20000"/>
              </a:spcBef>
              <a:spcAft>
                <a:spcPct val="0"/>
              </a:spcAft>
              <a:buChar char="•"/>
              <a:defRPr sz="1400">
                <a:solidFill>
                  <a:srgbClr val="00408D"/>
                </a:solidFill>
                <a:latin typeface="+mn-lt"/>
                <a:ea typeface="+mn-ea"/>
                <a:cs typeface="+mn-cs"/>
              </a:defRPr>
            </a:lvl3pPr>
            <a:lvl4pPr marL="1600200" indent="-228600" algn="l" rtl="0" eaLnBrk="0" fontAlgn="base" hangingPunct="0">
              <a:spcBef>
                <a:spcPct val="20000"/>
              </a:spcBef>
              <a:spcAft>
                <a:spcPct val="0"/>
              </a:spcAft>
              <a:buChar char="–"/>
              <a:defRPr sz="1400">
                <a:solidFill>
                  <a:srgbClr val="00408D"/>
                </a:solidFill>
                <a:latin typeface="+mn-lt"/>
                <a:ea typeface="+mn-ea"/>
                <a:cs typeface="+mn-cs"/>
              </a:defRPr>
            </a:lvl4pPr>
            <a:lvl5pPr marL="2057400" indent="-228600" algn="l" rtl="0" eaLnBrk="0" fontAlgn="base" hangingPunct="0">
              <a:spcBef>
                <a:spcPct val="20000"/>
              </a:spcBef>
              <a:spcAft>
                <a:spcPct val="0"/>
              </a:spcAft>
              <a:buChar char="»"/>
              <a:defRPr sz="1400">
                <a:solidFill>
                  <a:srgbClr val="00408D"/>
                </a:solidFill>
                <a:latin typeface="+mn-lt"/>
                <a:ea typeface="+mn-ea"/>
                <a:cs typeface="+mn-cs"/>
              </a:defRPr>
            </a:lvl5pPr>
            <a:lvl6pPr marL="2514600" indent="-228600" algn="l" rtl="0" fontAlgn="base">
              <a:spcBef>
                <a:spcPct val="20000"/>
              </a:spcBef>
              <a:spcAft>
                <a:spcPct val="0"/>
              </a:spcAft>
              <a:buChar char="»"/>
              <a:defRPr sz="1400">
                <a:solidFill>
                  <a:srgbClr val="00408D"/>
                </a:solidFill>
                <a:latin typeface="+mn-lt"/>
                <a:ea typeface="+mn-ea"/>
                <a:cs typeface="+mn-cs"/>
              </a:defRPr>
            </a:lvl6pPr>
            <a:lvl7pPr marL="2971800" indent="-228600" algn="l" rtl="0" fontAlgn="base">
              <a:spcBef>
                <a:spcPct val="20000"/>
              </a:spcBef>
              <a:spcAft>
                <a:spcPct val="0"/>
              </a:spcAft>
              <a:buChar char="»"/>
              <a:defRPr sz="1400">
                <a:solidFill>
                  <a:srgbClr val="00408D"/>
                </a:solidFill>
                <a:latin typeface="+mn-lt"/>
                <a:ea typeface="+mn-ea"/>
                <a:cs typeface="+mn-cs"/>
              </a:defRPr>
            </a:lvl7pPr>
            <a:lvl8pPr marL="3429000" indent="-228600" algn="l" rtl="0" fontAlgn="base">
              <a:spcBef>
                <a:spcPct val="20000"/>
              </a:spcBef>
              <a:spcAft>
                <a:spcPct val="0"/>
              </a:spcAft>
              <a:buChar char="»"/>
              <a:defRPr sz="1400">
                <a:solidFill>
                  <a:srgbClr val="00408D"/>
                </a:solidFill>
                <a:latin typeface="+mn-lt"/>
                <a:ea typeface="+mn-ea"/>
                <a:cs typeface="+mn-cs"/>
              </a:defRPr>
            </a:lvl8pPr>
            <a:lvl9pPr marL="3886200" indent="-228600" algn="l" rtl="0" fontAlgn="base">
              <a:spcBef>
                <a:spcPct val="20000"/>
              </a:spcBef>
              <a:spcAft>
                <a:spcPct val="0"/>
              </a:spcAft>
              <a:buChar char="»"/>
              <a:defRPr sz="1400">
                <a:solidFill>
                  <a:srgbClr val="00408D"/>
                </a:solidFill>
                <a:latin typeface="+mn-lt"/>
                <a:ea typeface="+mn-ea"/>
                <a:cs typeface="+mn-cs"/>
              </a:defRPr>
            </a:lvl9pPr>
          </a:lstStyle>
          <a:p>
            <a:pPr marL="514350" indent="-514350">
              <a:buFont typeface="+mj-lt"/>
              <a:buAutoNum type="arabicPeriod"/>
            </a:pPr>
            <a:r>
              <a:rPr lang="en-US" sz="2400" kern="0" dirty="0" smtClean="0"/>
              <a:t>Build some can towers/structures</a:t>
            </a:r>
          </a:p>
          <a:p>
            <a:pPr marL="514350" indent="-514350">
              <a:buFont typeface="+mj-lt"/>
              <a:buAutoNum type="arabicPeriod"/>
            </a:pPr>
            <a:endParaRPr lang="en-US" sz="2400" kern="0" dirty="0"/>
          </a:p>
          <a:p>
            <a:pPr marL="514350" indent="-514350">
              <a:buFont typeface="+mj-lt"/>
              <a:buAutoNum type="arabicPeriod"/>
            </a:pPr>
            <a:r>
              <a:rPr lang="en-US" sz="2400" kern="0" dirty="0" smtClean="0"/>
              <a:t>Draw the front, top, &amp; side views on a sheet of paper</a:t>
            </a:r>
          </a:p>
          <a:p>
            <a:pPr marL="514350" indent="-514350">
              <a:buFont typeface="+mj-lt"/>
              <a:buAutoNum type="arabicPeriod"/>
            </a:pPr>
            <a:endParaRPr lang="en-US" sz="2400" kern="0" dirty="0" smtClean="0"/>
          </a:p>
          <a:p>
            <a:pPr marL="514350" indent="-514350">
              <a:buFont typeface="+mj-lt"/>
              <a:buAutoNum type="arabicPeriod"/>
            </a:pPr>
            <a:r>
              <a:rPr lang="en-US" sz="2400" kern="0" dirty="0" smtClean="0"/>
              <a:t>Give the views to someone and see if they can build the structure from your drawings</a:t>
            </a:r>
          </a:p>
        </p:txBody>
      </p:sp>
      <p:pic>
        <p:nvPicPr>
          <p:cNvPr id="5" name="Picture 4" descr="Happy Friday! Tower of canned goods... | Flickr - Photo ..."/>
          <p:cNvPicPr>
            <a:picLocks noChangeAspect="1"/>
          </p:cNvPicPr>
          <p:nvPr/>
        </p:nvPicPr>
        <p:blipFill rotWithShape="1">
          <a:blip r:embed="rId3">
            <a:extLst>
              <a:ext uri="{28A0092B-C50C-407E-A947-70E740481C1C}">
                <a14:useLocalDpi xmlns:a14="http://schemas.microsoft.com/office/drawing/2010/main" val="0"/>
              </a:ext>
            </a:extLst>
          </a:blip>
          <a:srcRect l="11933" r="9496"/>
          <a:stretch/>
        </p:blipFill>
        <p:spPr>
          <a:xfrm>
            <a:off x="5181599" y="1203063"/>
            <a:ext cx="3352801" cy="4267200"/>
          </a:xfrm>
          <a:prstGeom prst="rect">
            <a:avLst/>
          </a:prstGeom>
        </p:spPr>
      </p:pic>
      <p:sp>
        <p:nvSpPr>
          <p:cNvPr id="6" name="TextBox 5"/>
          <p:cNvSpPr txBox="1"/>
          <p:nvPr/>
        </p:nvSpPr>
        <p:spPr>
          <a:xfrm>
            <a:off x="329005" y="5867400"/>
            <a:ext cx="6862776" cy="461665"/>
          </a:xfrm>
          <a:prstGeom prst="rect">
            <a:avLst/>
          </a:prstGeom>
          <a:noFill/>
        </p:spPr>
        <p:txBody>
          <a:bodyPr wrap="none" rtlCol="0">
            <a:spAutoFit/>
          </a:bodyPr>
          <a:lstStyle/>
          <a:p>
            <a:r>
              <a:rPr lang="en-US" sz="2400" kern="0" dirty="0">
                <a:solidFill>
                  <a:schemeClr val="tx2"/>
                </a:solidFill>
              </a:rPr>
              <a:t>You can do this with boxes, blocks, </a:t>
            </a:r>
            <a:r>
              <a:rPr lang="en-US" sz="2400" kern="0" dirty="0" err="1" smtClean="0">
                <a:solidFill>
                  <a:schemeClr val="tx2"/>
                </a:solidFill>
              </a:rPr>
              <a:t>Legos</a:t>
            </a:r>
            <a:r>
              <a:rPr lang="en-US" sz="2400" kern="0" baseline="30000" dirty="0" err="1" smtClean="0">
                <a:solidFill>
                  <a:schemeClr val="tx2"/>
                </a:solidFill>
              </a:rPr>
              <a:t>TM</a:t>
            </a:r>
            <a:r>
              <a:rPr lang="en-US" sz="2400" kern="0" dirty="0" smtClean="0">
                <a:solidFill>
                  <a:schemeClr val="tx2"/>
                </a:solidFill>
              </a:rPr>
              <a:t>, </a:t>
            </a:r>
            <a:r>
              <a:rPr lang="en-US" sz="2400" kern="0" dirty="0">
                <a:solidFill>
                  <a:schemeClr val="tx2"/>
                </a:solidFill>
              </a:rPr>
              <a:t>etc</a:t>
            </a:r>
            <a:r>
              <a:rPr lang="en-US" sz="2400" kern="0" dirty="0" smtClean="0">
                <a:solidFill>
                  <a:schemeClr val="tx2"/>
                </a:solidFill>
              </a:rPr>
              <a:t>.</a:t>
            </a:r>
            <a:endParaRPr lang="en-US" sz="2400" kern="0" dirty="0">
              <a:solidFill>
                <a:schemeClr val="tx2"/>
              </a:solidFill>
            </a:endParaRPr>
          </a:p>
        </p:txBody>
      </p:sp>
    </p:spTree>
    <p:extLst>
      <p:ext uri="{BB962C8B-B14F-4D97-AF65-F5344CB8AC3E}">
        <p14:creationId xmlns:p14="http://schemas.microsoft.com/office/powerpoint/2010/main" val="2193152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txBox="1">
            <a:spLocks/>
          </p:cNvSpPr>
          <p:nvPr/>
        </p:nvSpPr>
        <p:spPr bwMode="auto">
          <a:xfrm>
            <a:off x="290456" y="1600200"/>
            <a:ext cx="87677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marL="0" indent="0"/>
            <a:r>
              <a:rPr lang="en-US" altLang="en-US" sz="2800" dirty="0" smtClean="0">
                <a:solidFill>
                  <a:schemeClr val="tx1"/>
                </a:solidFill>
              </a:rPr>
              <a:t>How do we communicate details about a design?</a:t>
            </a:r>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Arial Unicode MS" pitchFamily="34" charset="-128"/>
                <a:cs typeface="Arial Unicode MS" pitchFamily="34" charset="-128"/>
              </a:defRPr>
            </a:lvl1pPr>
            <a:lvl2pPr marL="742950" indent="-285750">
              <a:defRPr sz="3600">
                <a:solidFill>
                  <a:schemeClr val="tx1"/>
                </a:solidFill>
                <a:latin typeface="Arial" charset="0"/>
                <a:ea typeface="Arial Unicode MS" pitchFamily="34" charset="-128"/>
                <a:cs typeface="Arial Unicode MS" pitchFamily="34" charset="-128"/>
              </a:defRPr>
            </a:lvl2pPr>
            <a:lvl3pPr marL="1143000" indent="-228600">
              <a:defRPr sz="3600">
                <a:solidFill>
                  <a:schemeClr val="tx1"/>
                </a:solidFill>
                <a:latin typeface="Arial" charset="0"/>
                <a:ea typeface="Arial Unicode MS" pitchFamily="34" charset="-128"/>
                <a:cs typeface="Arial Unicode MS" pitchFamily="34" charset="-128"/>
              </a:defRPr>
            </a:lvl3pPr>
            <a:lvl4pPr marL="1600200" indent="-228600">
              <a:defRPr sz="3600">
                <a:solidFill>
                  <a:schemeClr val="tx1"/>
                </a:solidFill>
                <a:latin typeface="Arial" charset="0"/>
                <a:ea typeface="Arial Unicode MS" pitchFamily="34" charset="-128"/>
                <a:cs typeface="Arial Unicode MS" pitchFamily="34" charset="-128"/>
              </a:defRPr>
            </a:lvl4pPr>
            <a:lvl5pPr marL="2057400" indent="-228600">
              <a:defRPr sz="36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9pPr>
          </a:lstStyle>
          <a:p>
            <a:fld id="{1AFAD007-7213-4C50-9DBD-C77CFCF25BE4}" type="slidenum">
              <a:rPr lang="en-US" altLang="en-US" sz="1000" smtClean="0">
                <a:solidFill>
                  <a:srgbClr val="FF8000"/>
                </a:solidFill>
              </a:rPr>
              <a:pPr/>
              <a:t>3</a:t>
            </a:fld>
            <a:endParaRPr lang="en-US" altLang="en-US" sz="1000" smtClean="0">
              <a:solidFill>
                <a:srgbClr val="FF8000"/>
              </a:solidFill>
            </a:endParaRPr>
          </a:p>
        </p:txBody>
      </p:sp>
      <p:sp>
        <p:nvSpPr>
          <p:cNvPr id="8197" name="Title 1"/>
          <p:cNvSpPr>
            <a:spLocks noGrp="1"/>
          </p:cNvSpPr>
          <p:nvPr/>
        </p:nvSpPr>
        <p:spPr bwMode="auto">
          <a:xfrm>
            <a:off x="676275"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Communicating  Designs</a:t>
            </a:r>
            <a:endParaRPr lang="en-US" altLang="en-US" sz="4400" dirty="0">
              <a:solidFill>
                <a:srgbClr val="FF8000"/>
              </a:solidFill>
            </a:endParaRPr>
          </a:p>
        </p:txBody>
      </p:sp>
      <p:sp>
        <p:nvSpPr>
          <p:cNvPr id="2" name="TextBox 1"/>
          <p:cNvSpPr txBox="1"/>
          <p:nvPr/>
        </p:nvSpPr>
        <p:spPr>
          <a:xfrm>
            <a:off x="914400" y="2438400"/>
            <a:ext cx="3922869" cy="1815882"/>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solidFill>
                  <a:schemeClr val="tx2"/>
                </a:solidFill>
              </a:rPr>
              <a:t>Describe the design</a:t>
            </a:r>
          </a:p>
          <a:p>
            <a:pPr marL="457200" indent="-457200">
              <a:buFont typeface="Arial" panose="020B0604020202020204" pitchFamily="34" charset="0"/>
              <a:buChar char="•"/>
            </a:pPr>
            <a:r>
              <a:rPr lang="en-US" sz="2800" dirty="0" smtClean="0">
                <a:solidFill>
                  <a:schemeClr val="tx2"/>
                </a:solidFill>
              </a:rPr>
              <a:t>Sketches / Drawings</a:t>
            </a:r>
          </a:p>
          <a:p>
            <a:pPr marL="457200" indent="-457200">
              <a:buFont typeface="Arial" panose="020B0604020202020204" pitchFamily="34" charset="0"/>
              <a:buChar char="•"/>
            </a:pPr>
            <a:r>
              <a:rPr lang="en-US" sz="2800" dirty="0" smtClean="0">
                <a:solidFill>
                  <a:schemeClr val="tx2"/>
                </a:solidFill>
              </a:rPr>
              <a:t>Pictures</a:t>
            </a:r>
          </a:p>
          <a:p>
            <a:pPr marL="457200" indent="-457200">
              <a:buFont typeface="Arial" panose="020B0604020202020204" pitchFamily="34" charset="0"/>
              <a:buChar char="•"/>
            </a:pPr>
            <a:r>
              <a:rPr lang="en-US" sz="2800" dirty="0" smtClean="0">
                <a:solidFill>
                  <a:schemeClr val="tx2"/>
                </a:solidFill>
              </a:rPr>
              <a:t>Model or simulation</a:t>
            </a:r>
            <a:endParaRPr lang="en-US" sz="2800" dirty="0">
              <a:solidFill>
                <a:schemeClr val="tx2"/>
              </a:solidFill>
            </a:endParaRPr>
          </a:p>
        </p:txBody>
      </p:sp>
      <p:pic>
        <p:nvPicPr>
          <p:cNvPr id="9" name="Picture 8" descr="Model Vectors, Photos and PSD files | Free Download"/>
          <p:cNvPicPr>
            <a:picLocks noChangeAspect="1"/>
          </p:cNvPicPr>
          <p:nvPr/>
        </p:nvPicPr>
        <p:blipFill rotWithShape="1">
          <a:blip r:embed="rId3" cstate="print">
            <a:extLst>
              <a:ext uri="{28A0092B-C50C-407E-A947-70E740481C1C}">
                <a14:useLocalDpi xmlns:a14="http://schemas.microsoft.com/office/drawing/2010/main" val="0"/>
              </a:ext>
            </a:extLst>
          </a:blip>
          <a:srcRect t="8897"/>
          <a:stretch/>
        </p:blipFill>
        <p:spPr>
          <a:xfrm>
            <a:off x="6324600" y="2667000"/>
            <a:ext cx="2438400" cy="2221460"/>
          </a:xfrm>
          <a:prstGeom prst="rect">
            <a:avLst/>
          </a:prstGeom>
        </p:spPr>
      </p:pic>
      <p:pic>
        <p:nvPicPr>
          <p:cNvPr id="6" name="Picture 5" descr="File:Leonardo da Vinci Golden Horn Bridge model right.jp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7252" y="4883419"/>
            <a:ext cx="2745148" cy="1660815"/>
          </a:xfrm>
          <a:prstGeom prst="rect">
            <a:avLst/>
          </a:prstGeom>
        </p:spPr>
      </p:pic>
      <p:pic>
        <p:nvPicPr>
          <p:cNvPr id="7" name="Picture 6" descr="Products and perspective (2) | Exploratory Sketching"/>
          <p:cNvPicPr>
            <a:picLocks noChangeAspect="1"/>
          </p:cNvPicPr>
          <p:nvPr/>
        </p:nvPicPr>
        <p:blipFill rotWithShape="1">
          <a:blip r:embed="rId5" cstate="print">
            <a:extLst>
              <a:ext uri="{28A0092B-C50C-407E-A947-70E740481C1C}">
                <a14:useLocalDpi xmlns:a14="http://schemas.microsoft.com/office/drawing/2010/main" val="0"/>
              </a:ext>
            </a:extLst>
          </a:blip>
          <a:srcRect l="9717" r="45118"/>
          <a:stretch/>
        </p:blipFill>
        <p:spPr>
          <a:xfrm>
            <a:off x="4837269" y="4323316"/>
            <a:ext cx="1005666" cy="1669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62CA7E-F15C-4E4E-A9AB-B1F245F4BB9F}" type="slidenum">
              <a:rPr lang="en-US" altLang="en-US" smtClean="0"/>
              <a:pPr>
                <a:defRPr/>
              </a:pPr>
              <a:t>4</a:t>
            </a:fld>
            <a:endParaRPr lang="en-US" altLang="en-US"/>
          </a:p>
        </p:txBody>
      </p:sp>
      <p:sp>
        <p:nvSpPr>
          <p:cNvPr id="7" name="Title 1"/>
          <p:cNvSpPr>
            <a:spLocks noGrp="1"/>
          </p:cNvSpPr>
          <p:nvPr/>
        </p:nvSpPr>
        <p:spPr bwMode="auto">
          <a:xfrm>
            <a:off x="5334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More Designs</a:t>
            </a:r>
            <a:endParaRPr lang="en-US" altLang="en-US" sz="4400" dirty="0">
              <a:solidFill>
                <a:srgbClr val="FF8000"/>
              </a:solidFill>
            </a:endParaRPr>
          </a:p>
        </p:txBody>
      </p:sp>
      <p:pic>
        <p:nvPicPr>
          <p:cNvPr id="5" name="Picture 4" descr="Design Sketchbook II on Behance. If you're a us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447800"/>
            <a:ext cx="2846863" cy="3810000"/>
          </a:xfrm>
          <a:prstGeom prst="rect">
            <a:avLst/>
          </a:prstGeom>
          <a:ln w="28575">
            <a:solidFill>
              <a:srgbClr val="0070C0"/>
            </a:solidFill>
          </a:ln>
        </p:spPr>
      </p:pic>
      <p:pic>
        <p:nvPicPr>
          <p:cNvPr id="11" name="Picture 10" descr="Landscape Desig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10" y="1444977"/>
            <a:ext cx="5897601" cy="3818467"/>
          </a:xfrm>
          <a:prstGeom prst="rect">
            <a:avLst/>
          </a:prstGeom>
        </p:spPr>
      </p:pic>
    </p:spTree>
    <p:extLst>
      <p:ext uri="{BB962C8B-B14F-4D97-AF65-F5344CB8AC3E}">
        <p14:creationId xmlns:p14="http://schemas.microsoft.com/office/powerpoint/2010/main" val="2579924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62CA7E-F15C-4E4E-A9AB-B1F245F4BB9F}" type="slidenum">
              <a:rPr lang="en-US" altLang="en-US" smtClean="0"/>
              <a:pPr>
                <a:defRPr/>
              </a:pPr>
              <a:t>5</a:t>
            </a:fld>
            <a:endParaRPr lang="en-US" altLang="en-US"/>
          </a:p>
        </p:txBody>
      </p:sp>
      <p:sp>
        <p:nvSpPr>
          <p:cNvPr id="6" name="Content Placeholder 2"/>
          <p:cNvSpPr txBox="1">
            <a:spLocks/>
          </p:cNvSpPr>
          <p:nvPr/>
        </p:nvSpPr>
        <p:spPr bwMode="auto">
          <a:xfrm>
            <a:off x="638362" y="1143000"/>
            <a:ext cx="7972238" cy="2997200"/>
          </a:xfrm>
          <a:prstGeom prst="rect">
            <a:avLst/>
          </a:prstGeom>
          <a:solidFill>
            <a:srgbClr val="FFFFFF">
              <a:alpha val="3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defRPr b="1">
                <a:solidFill>
                  <a:srgbClr val="00408D"/>
                </a:solidFill>
                <a:latin typeface="+mn-lt"/>
                <a:ea typeface="+mn-ea"/>
                <a:cs typeface="+mn-cs"/>
              </a:defRPr>
            </a:lvl1pPr>
            <a:lvl2pPr marL="742950" indent="-285750" algn="l" rtl="0" eaLnBrk="0" fontAlgn="base" hangingPunct="0">
              <a:spcBef>
                <a:spcPct val="20000"/>
              </a:spcBef>
              <a:spcAft>
                <a:spcPct val="0"/>
              </a:spcAft>
              <a:defRPr sz="1600" b="1">
                <a:solidFill>
                  <a:srgbClr val="FF8000"/>
                </a:solidFill>
                <a:latin typeface="+mn-lt"/>
                <a:ea typeface="+mn-ea"/>
                <a:cs typeface="+mn-cs"/>
              </a:defRPr>
            </a:lvl2pPr>
            <a:lvl3pPr marL="1143000" indent="-228600" algn="l" rtl="0" eaLnBrk="0" fontAlgn="base" hangingPunct="0">
              <a:spcBef>
                <a:spcPct val="20000"/>
              </a:spcBef>
              <a:spcAft>
                <a:spcPct val="0"/>
              </a:spcAft>
              <a:buChar char="•"/>
              <a:defRPr sz="1400">
                <a:solidFill>
                  <a:srgbClr val="00408D"/>
                </a:solidFill>
                <a:latin typeface="+mn-lt"/>
                <a:ea typeface="+mn-ea"/>
                <a:cs typeface="+mn-cs"/>
              </a:defRPr>
            </a:lvl3pPr>
            <a:lvl4pPr marL="1600200" indent="-228600" algn="l" rtl="0" eaLnBrk="0" fontAlgn="base" hangingPunct="0">
              <a:spcBef>
                <a:spcPct val="20000"/>
              </a:spcBef>
              <a:spcAft>
                <a:spcPct val="0"/>
              </a:spcAft>
              <a:buChar char="–"/>
              <a:defRPr sz="1400">
                <a:solidFill>
                  <a:srgbClr val="00408D"/>
                </a:solidFill>
                <a:latin typeface="+mn-lt"/>
                <a:ea typeface="+mn-ea"/>
                <a:cs typeface="+mn-cs"/>
              </a:defRPr>
            </a:lvl4pPr>
            <a:lvl5pPr marL="2057400" indent="-228600" algn="l" rtl="0" eaLnBrk="0" fontAlgn="base" hangingPunct="0">
              <a:spcBef>
                <a:spcPct val="20000"/>
              </a:spcBef>
              <a:spcAft>
                <a:spcPct val="0"/>
              </a:spcAft>
              <a:buChar char="»"/>
              <a:defRPr sz="1400">
                <a:solidFill>
                  <a:srgbClr val="00408D"/>
                </a:solidFill>
                <a:latin typeface="+mn-lt"/>
                <a:ea typeface="+mn-ea"/>
                <a:cs typeface="+mn-cs"/>
              </a:defRPr>
            </a:lvl5pPr>
            <a:lvl6pPr marL="2514600" indent="-228600" algn="l" rtl="0" fontAlgn="base">
              <a:spcBef>
                <a:spcPct val="20000"/>
              </a:spcBef>
              <a:spcAft>
                <a:spcPct val="0"/>
              </a:spcAft>
              <a:buChar char="»"/>
              <a:defRPr sz="1400">
                <a:solidFill>
                  <a:srgbClr val="00408D"/>
                </a:solidFill>
                <a:latin typeface="+mn-lt"/>
                <a:ea typeface="+mn-ea"/>
                <a:cs typeface="+mn-cs"/>
              </a:defRPr>
            </a:lvl6pPr>
            <a:lvl7pPr marL="2971800" indent="-228600" algn="l" rtl="0" fontAlgn="base">
              <a:spcBef>
                <a:spcPct val="20000"/>
              </a:spcBef>
              <a:spcAft>
                <a:spcPct val="0"/>
              </a:spcAft>
              <a:buChar char="»"/>
              <a:defRPr sz="1400">
                <a:solidFill>
                  <a:srgbClr val="00408D"/>
                </a:solidFill>
                <a:latin typeface="+mn-lt"/>
                <a:ea typeface="+mn-ea"/>
                <a:cs typeface="+mn-cs"/>
              </a:defRPr>
            </a:lvl7pPr>
            <a:lvl8pPr marL="3429000" indent="-228600" algn="l" rtl="0" fontAlgn="base">
              <a:spcBef>
                <a:spcPct val="20000"/>
              </a:spcBef>
              <a:spcAft>
                <a:spcPct val="0"/>
              </a:spcAft>
              <a:buChar char="»"/>
              <a:defRPr sz="1400">
                <a:solidFill>
                  <a:srgbClr val="00408D"/>
                </a:solidFill>
                <a:latin typeface="+mn-lt"/>
                <a:ea typeface="+mn-ea"/>
                <a:cs typeface="+mn-cs"/>
              </a:defRPr>
            </a:lvl8pPr>
            <a:lvl9pPr marL="3886200" indent="-228600" algn="l" rtl="0" fontAlgn="base">
              <a:spcBef>
                <a:spcPct val="20000"/>
              </a:spcBef>
              <a:spcAft>
                <a:spcPct val="0"/>
              </a:spcAft>
              <a:buChar char="»"/>
              <a:defRPr sz="1400">
                <a:solidFill>
                  <a:srgbClr val="00408D"/>
                </a:solidFill>
                <a:latin typeface="+mn-lt"/>
                <a:ea typeface="+mn-ea"/>
                <a:cs typeface="+mn-cs"/>
              </a:defRPr>
            </a:lvl9pPr>
          </a:lstStyle>
          <a:p>
            <a:pPr marL="0" indent="0">
              <a:defRPr/>
            </a:pPr>
            <a:r>
              <a:rPr lang="en-US" sz="2400" b="0" kern="1200" dirty="0" smtClean="0">
                <a:solidFill>
                  <a:schemeClr val="accent4"/>
                </a:solidFill>
                <a:latin typeface="+mj-lt"/>
                <a:ea typeface="+mj-ea"/>
                <a:cs typeface="+mj-cs"/>
              </a:rPr>
              <a:t>Models and sketches help us “see” the design, but they don’t usually provide enough detail for us to be able to “make/build” the design.</a:t>
            </a:r>
          </a:p>
          <a:p>
            <a:pPr marL="0" indent="0">
              <a:defRPr/>
            </a:pPr>
            <a:endParaRPr lang="en-US" sz="2400" b="0" dirty="0">
              <a:solidFill>
                <a:schemeClr val="accent4"/>
              </a:solidFill>
              <a:latin typeface="+mj-lt"/>
              <a:ea typeface="+mj-ea"/>
              <a:cs typeface="+mj-cs"/>
            </a:endParaRPr>
          </a:p>
          <a:p>
            <a:pPr marL="0" indent="0">
              <a:defRPr/>
            </a:pPr>
            <a:r>
              <a:rPr lang="en-US" sz="2400" b="0" u="sng" kern="1200" dirty="0" smtClean="0">
                <a:solidFill>
                  <a:schemeClr val="accent4"/>
                </a:solidFill>
                <a:latin typeface="+mj-lt"/>
                <a:ea typeface="+mj-ea"/>
                <a:cs typeface="+mj-cs"/>
              </a:rPr>
              <a:t>Technical Drawings</a:t>
            </a:r>
            <a:r>
              <a:rPr lang="en-US" sz="2400" b="0" kern="1200" dirty="0" smtClean="0">
                <a:solidFill>
                  <a:schemeClr val="accent4"/>
                </a:solidFill>
                <a:latin typeface="+mj-lt"/>
                <a:ea typeface="+mj-ea"/>
                <a:cs typeface="+mj-cs"/>
              </a:rPr>
              <a:t>: are drawings that are precise and provide adequate detail to be able to produce the design</a:t>
            </a:r>
            <a:endParaRPr lang="en-US" sz="2400" b="0" u="sng" kern="1200" dirty="0">
              <a:solidFill>
                <a:schemeClr val="accent4"/>
              </a:solidFill>
              <a:latin typeface="+mj-lt"/>
              <a:ea typeface="+mj-ea"/>
              <a:cs typeface="+mj-cs"/>
            </a:endParaRPr>
          </a:p>
        </p:txBody>
      </p:sp>
      <p:sp>
        <p:nvSpPr>
          <p:cNvPr id="7" name="Title 1"/>
          <p:cNvSpPr>
            <a:spLocks noGrp="1"/>
          </p:cNvSpPr>
          <p:nvPr/>
        </p:nvSpPr>
        <p:spPr bwMode="auto">
          <a:xfrm>
            <a:off x="612962"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Technical Drawings</a:t>
            </a:r>
            <a:endParaRPr lang="en-US" altLang="en-US" sz="4400" dirty="0">
              <a:solidFill>
                <a:srgbClr val="FF8000"/>
              </a:solidFill>
            </a:endParaRPr>
          </a:p>
        </p:txBody>
      </p:sp>
      <p:pic>
        <p:nvPicPr>
          <p:cNvPr id="9" name="Picture 8" descr="Yard Landscape Design Process | Frontiers Landscape"/>
          <p:cNvPicPr>
            <a:picLocks noChangeAspect="1"/>
          </p:cNvPicPr>
          <p:nvPr/>
        </p:nvPicPr>
        <p:blipFill rotWithShape="1">
          <a:blip r:embed="rId3">
            <a:extLst>
              <a:ext uri="{28A0092B-C50C-407E-A947-70E740481C1C}">
                <a14:useLocalDpi xmlns:a14="http://schemas.microsoft.com/office/drawing/2010/main" val="0"/>
              </a:ext>
            </a:extLst>
          </a:blip>
          <a:srcRect r="53810" b="26573"/>
          <a:stretch/>
        </p:blipFill>
        <p:spPr>
          <a:xfrm>
            <a:off x="1447800" y="3757534"/>
            <a:ext cx="4495800" cy="2948066"/>
          </a:xfrm>
          <a:prstGeom prst="rect">
            <a:avLst/>
          </a:prstGeom>
          <a:ln w="19050">
            <a:solidFill>
              <a:srgbClr val="261300"/>
            </a:solidFill>
          </a:ln>
        </p:spPr>
      </p:pic>
    </p:spTree>
    <p:extLst>
      <p:ext uri="{BB962C8B-B14F-4D97-AF65-F5344CB8AC3E}">
        <p14:creationId xmlns:p14="http://schemas.microsoft.com/office/powerpoint/2010/main" val="2832770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Arial Unicode MS" pitchFamily="34" charset="-128"/>
                <a:cs typeface="Arial Unicode MS" pitchFamily="34" charset="-128"/>
              </a:defRPr>
            </a:lvl1pPr>
            <a:lvl2pPr marL="742950" indent="-285750">
              <a:defRPr sz="3600">
                <a:solidFill>
                  <a:schemeClr val="tx1"/>
                </a:solidFill>
                <a:latin typeface="Arial" charset="0"/>
                <a:ea typeface="Arial Unicode MS" pitchFamily="34" charset="-128"/>
                <a:cs typeface="Arial Unicode MS" pitchFamily="34" charset="-128"/>
              </a:defRPr>
            </a:lvl2pPr>
            <a:lvl3pPr marL="1143000" indent="-228600">
              <a:defRPr sz="3600">
                <a:solidFill>
                  <a:schemeClr val="tx1"/>
                </a:solidFill>
                <a:latin typeface="Arial" charset="0"/>
                <a:ea typeface="Arial Unicode MS" pitchFamily="34" charset="-128"/>
                <a:cs typeface="Arial Unicode MS" pitchFamily="34" charset="-128"/>
              </a:defRPr>
            </a:lvl3pPr>
            <a:lvl4pPr marL="1600200" indent="-228600">
              <a:defRPr sz="3600">
                <a:solidFill>
                  <a:schemeClr val="tx1"/>
                </a:solidFill>
                <a:latin typeface="Arial" charset="0"/>
                <a:ea typeface="Arial Unicode MS" pitchFamily="34" charset="-128"/>
                <a:cs typeface="Arial Unicode MS" pitchFamily="34" charset="-128"/>
              </a:defRPr>
            </a:lvl4pPr>
            <a:lvl5pPr marL="2057400" indent="-228600">
              <a:defRPr sz="36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3600">
                <a:solidFill>
                  <a:schemeClr val="tx1"/>
                </a:solidFill>
                <a:latin typeface="Arial" charset="0"/>
                <a:ea typeface="Arial Unicode MS" pitchFamily="34" charset="-128"/>
                <a:cs typeface="Arial Unicode MS" pitchFamily="34" charset="-128"/>
              </a:defRPr>
            </a:lvl9pPr>
          </a:lstStyle>
          <a:p>
            <a:fld id="{4726D96A-9A46-4DC1-BB68-E156A216716C}" type="slidenum">
              <a:rPr lang="en-US" altLang="en-US" sz="1000" smtClean="0">
                <a:solidFill>
                  <a:srgbClr val="FF8000"/>
                </a:solidFill>
              </a:rPr>
              <a:pPr/>
              <a:t>6</a:t>
            </a:fld>
            <a:endParaRPr lang="en-US" altLang="en-US" sz="1000" smtClean="0">
              <a:solidFill>
                <a:srgbClr val="FF8000"/>
              </a:solidFill>
            </a:endParaRPr>
          </a:p>
        </p:txBody>
      </p:sp>
      <p:sp>
        <p:nvSpPr>
          <p:cNvPr id="5123" name="Title 1"/>
          <p:cNvSpPr>
            <a:spLocks noGrp="1"/>
          </p:cNvSpPr>
          <p:nvPr/>
        </p:nvSpPr>
        <p:spPr bwMode="auto">
          <a:xfrm>
            <a:off x="743622" y="37711"/>
            <a:ext cx="7772400" cy="113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Technical Drawings</a:t>
            </a:r>
            <a:endParaRPr lang="en-US" altLang="en-US" sz="4400" dirty="0">
              <a:solidFill>
                <a:srgbClr val="FF8000"/>
              </a:solidFill>
            </a:endParaRPr>
          </a:p>
        </p:txBody>
      </p:sp>
      <p:sp>
        <p:nvSpPr>
          <p:cNvPr id="12" name="Content Placeholder 1"/>
          <p:cNvSpPr txBox="1">
            <a:spLocks/>
          </p:cNvSpPr>
          <p:nvPr/>
        </p:nvSpPr>
        <p:spPr bwMode="auto">
          <a:xfrm>
            <a:off x="457200" y="1224446"/>
            <a:ext cx="8229600" cy="122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b="1">
                <a:solidFill>
                  <a:srgbClr val="00408D"/>
                </a:solidFill>
                <a:latin typeface="+mn-lt"/>
                <a:ea typeface="+mn-ea"/>
                <a:cs typeface="+mn-cs"/>
              </a:defRPr>
            </a:lvl1pPr>
            <a:lvl2pPr marL="742950" indent="-285750" algn="l" rtl="0" eaLnBrk="0" fontAlgn="base" hangingPunct="0">
              <a:spcBef>
                <a:spcPct val="20000"/>
              </a:spcBef>
              <a:spcAft>
                <a:spcPct val="0"/>
              </a:spcAft>
              <a:defRPr sz="1600" b="1">
                <a:solidFill>
                  <a:srgbClr val="FF8000"/>
                </a:solidFill>
                <a:latin typeface="+mn-lt"/>
                <a:ea typeface="+mn-ea"/>
                <a:cs typeface="+mn-cs"/>
              </a:defRPr>
            </a:lvl2pPr>
            <a:lvl3pPr marL="1143000" indent="-228600" algn="l" rtl="0" eaLnBrk="0" fontAlgn="base" hangingPunct="0">
              <a:spcBef>
                <a:spcPct val="20000"/>
              </a:spcBef>
              <a:spcAft>
                <a:spcPct val="0"/>
              </a:spcAft>
              <a:buChar char="•"/>
              <a:defRPr sz="1400">
                <a:solidFill>
                  <a:srgbClr val="00408D"/>
                </a:solidFill>
                <a:latin typeface="+mn-lt"/>
                <a:ea typeface="+mn-ea"/>
                <a:cs typeface="+mn-cs"/>
              </a:defRPr>
            </a:lvl3pPr>
            <a:lvl4pPr marL="1600200" indent="-228600" algn="l" rtl="0" eaLnBrk="0" fontAlgn="base" hangingPunct="0">
              <a:spcBef>
                <a:spcPct val="20000"/>
              </a:spcBef>
              <a:spcAft>
                <a:spcPct val="0"/>
              </a:spcAft>
              <a:buChar char="–"/>
              <a:defRPr sz="1400">
                <a:solidFill>
                  <a:srgbClr val="00408D"/>
                </a:solidFill>
                <a:latin typeface="+mn-lt"/>
                <a:ea typeface="+mn-ea"/>
                <a:cs typeface="+mn-cs"/>
              </a:defRPr>
            </a:lvl4pPr>
            <a:lvl5pPr marL="2057400" indent="-228600" algn="l" rtl="0" eaLnBrk="0" fontAlgn="base" hangingPunct="0">
              <a:spcBef>
                <a:spcPct val="20000"/>
              </a:spcBef>
              <a:spcAft>
                <a:spcPct val="0"/>
              </a:spcAft>
              <a:buChar char="»"/>
              <a:defRPr sz="1400">
                <a:solidFill>
                  <a:srgbClr val="00408D"/>
                </a:solidFill>
                <a:latin typeface="+mn-lt"/>
                <a:ea typeface="+mn-ea"/>
                <a:cs typeface="+mn-cs"/>
              </a:defRPr>
            </a:lvl5pPr>
            <a:lvl6pPr marL="2514600" indent="-228600" algn="l" rtl="0" fontAlgn="base">
              <a:spcBef>
                <a:spcPct val="20000"/>
              </a:spcBef>
              <a:spcAft>
                <a:spcPct val="0"/>
              </a:spcAft>
              <a:buChar char="»"/>
              <a:defRPr sz="1400">
                <a:solidFill>
                  <a:srgbClr val="00408D"/>
                </a:solidFill>
                <a:latin typeface="+mn-lt"/>
                <a:ea typeface="+mn-ea"/>
                <a:cs typeface="+mn-cs"/>
              </a:defRPr>
            </a:lvl6pPr>
            <a:lvl7pPr marL="2971800" indent="-228600" algn="l" rtl="0" fontAlgn="base">
              <a:spcBef>
                <a:spcPct val="20000"/>
              </a:spcBef>
              <a:spcAft>
                <a:spcPct val="0"/>
              </a:spcAft>
              <a:buChar char="»"/>
              <a:defRPr sz="1400">
                <a:solidFill>
                  <a:srgbClr val="00408D"/>
                </a:solidFill>
                <a:latin typeface="+mn-lt"/>
                <a:ea typeface="+mn-ea"/>
                <a:cs typeface="+mn-cs"/>
              </a:defRPr>
            </a:lvl7pPr>
            <a:lvl8pPr marL="3429000" indent="-228600" algn="l" rtl="0" fontAlgn="base">
              <a:spcBef>
                <a:spcPct val="20000"/>
              </a:spcBef>
              <a:spcAft>
                <a:spcPct val="0"/>
              </a:spcAft>
              <a:buChar char="»"/>
              <a:defRPr sz="1400">
                <a:solidFill>
                  <a:srgbClr val="00408D"/>
                </a:solidFill>
                <a:latin typeface="+mn-lt"/>
                <a:ea typeface="+mn-ea"/>
                <a:cs typeface="+mn-cs"/>
              </a:defRPr>
            </a:lvl8pPr>
            <a:lvl9pPr marL="3886200" indent="-228600" algn="l" rtl="0" fontAlgn="base">
              <a:spcBef>
                <a:spcPct val="20000"/>
              </a:spcBef>
              <a:spcAft>
                <a:spcPct val="0"/>
              </a:spcAft>
              <a:buChar char="»"/>
              <a:defRPr sz="1400">
                <a:solidFill>
                  <a:srgbClr val="00408D"/>
                </a:solidFill>
                <a:latin typeface="+mn-lt"/>
                <a:ea typeface="+mn-ea"/>
                <a:cs typeface="+mn-cs"/>
              </a:defRPr>
            </a:lvl9pPr>
          </a:lstStyle>
          <a:p>
            <a:r>
              <a:rPr lang="en-US" sz="2200" kern="0" dirty="0" smtClean="0"/>
              <a:t>It’s important for everyone to be able to interpret technical drawings.</a:t>
            </a:r>
          </a:p>
          <a:p>
            <a:r>
              <a:rPr lang="en-US" sz="2200" kern="0" dirty="0" smtClean="0"/>
              <a:t>	- furniture assembly</a:t>
            </a:r>
          </a:p>
          <a:p>
            <a:r>
              <a:rPr lang="en-US" sz="2200" kern="0" dirty="0" smtClean="0"/>
              <a:t>	- building layouts / maps</a:t>
            </a:r>
          </a:p>
          <a:p>
            <a:endParaRPr lang="en-US" sz="1800" kern="0" dirty="0"/>
          </a:p>
        </p:txBody>
      </p:sp>
      <p:sp>
        <p:nvSpPr>
          <p:cNvPr id="6" name="Title 1"/>
          <p:cNvSpPr>
            <a:spLocks noGrp="1"/>
          </p:cNvSpPr>
          <p:nvPr>
            <p:ph type="title"/>
          </p:nvPr>
        </p:nvSpPr>
        <p:spPr>
          <a:xfrm>
            <a:off x="723900" y="5407378"/>
            <a:ext cx="7772400" cy="1143000"/>
          </a:xfrm>
        </p:spPr>
        <p:txBody>
          <a:bodyPr/>
          <a:lstStyle/>
          <a:p>
            <a:r>
              <a:rPr lang="en-US" sz="2200" b="0" dirty="0" smtClean="0"/>
              <a:t>Even doctors must know how to interpret x-ray images to determine the extent of bone breaks or other injuries/conditions.</a:t>
            </a:r>
            <a:endParaRPr lang="en-US" sz="2200" b="0" dirty="0"/>
          </a:p>
        </p:txBody>
      </p:sp>
      <p:pic>
        <p:nvPicPr>
          <p:cNvPr id="2" name="Picture 1" descr="Snooping On the X-ray Tech: A Patient’s Dilemma — ProPublic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92903">
            <a:off x="2134007" y="3543331"/>
            <a:ext cx="2094427" cy="1395412"/>
          </a:xfrm>
          <a:prstGeom prst="rect">
            <a:avLst/>
          </a:prstGeom>
        </p:spPr>
      </p:pic>
      <p:pic>
        <p:nvPicPr>
          <p:cNvPr id="3" name="Picture 2" descr="Mylossoma duriventre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4736">
            <a:off x="313285" y="3366544"/>
            <a:ext cx="1960917" cy="1310249"/>
          </a:xfrm>
          <a:prstGeom prst="rect">
            <a:avLst/>
          </a:prstGeom>
        </p:spPr>
      </p:pic>
      <p:pic>
        <p:nvPicPr>
          <p:cNvPr id="4" name="Picture 3" descr="Handmade Spanish-Colonial Furniture - Homesteading and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351" y="2086983"/>
            <a:ext cx="3616671" cy="2863198"/>
          </a:xfrm>
          <a:prstGeom prst="rect">
            <a:avLst/>
          </a:prstGeom>
        </p:spPr>
      </p:pic>
    </p:spTree>
    <p:extLst>
      <p:ext uri="{BB962C8B-B14F-4D97-AF65-F5344CB8AC3E}">
        <p14:creationId xmlns:p14="http://schemas.microsoft.com/office/powerpoint/2010/main" val="140810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62CA7E-F15C-4E4E-A9AB-B1F245F4BB9F}" type="slidenum">
              <a:rPr lang="en-US" altLang="en-US" smtClean="0"/>
              <a:pPr>
                <a:defRPr/>
              </a:pPr>
              <a:t>7</a:t>
            </a:fld>
            <a:endParaRPr lang="en-US" altLang="en-US"/>
          </a:p>
        </p:txBody>
      </p:sp>
      <p:sp>
        <p:nvSpPr>
          <p:cNvPr id="6" name="Content Placeholder 2"/>
          <p:cNvSpPr txBox="1">
            <a:spLocks/>
          </p:cNvSpPr>
          <p:nvPr/>
        </p:nvSpPr>
        <p:spPr bwMode="auto">
          <a:xfrm>
            <a:off x="254000" y="1066800"/>
            <a:ext cx="63754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b="1">
                <a:solidFill>
                  <a:srgbClr val="00408D"/>
                </a:solidFill>
                <a:latin typeface="+mn-lt"/>
                <a:ea typeface="+mn-ea"/>
                <a:cs typeface="+mn-cs"/>
              </a:defRPr>
            </a:lvl1pPr>
            <a:lvl2pPr marL="742950" indent="-285750" algn="l" rtl="0" eaLnBrk="0" fontAlgn="base" hangingPunct="0">
              <a:spcBef>
                <a:spcPct val="20000"/>
              </a:spcBef>
              <a:spcAft>
                <a:spcPct val="0"/>
              </a:spcAft>
              <a:defRPr sz="1600" b="1">
                <a:solidFill>
                  <a:srgbClr val="FF8000"/>
                </a:solidFill>
                <a:latin typeface="+mn-lt"/>
                <a:ea typeface="+mn-ea"/>
                <a:cs typeface="+mn-cs"/>
              </a:defRPr>
            </a:lvl2pPr>
            <a:lvl3pPr marL="1143000" indent="-228600" algn="l" rtl="0" eaLnBrk="0" fontAlgn="base" hangingPunct="0">
              <a:spcBef>
                <a:spcPct val="20000"/>
              </a:spcBef>
              <a:spcAft>
                <a:spcPct val="0"/>
              </a:spcAft>
              <a:buChar char="•"/>
              <a:defRPr sz="1400">
                <a:solidFill>
                  <a:srgbClr val="00408D"/>
                </a:solidFill>
                <a:latin typeface="+mn-lt"/>
                <a:ea typeface="+mn-ea"/>
                <a:cs typeface="+mn-cs"/>
              </a:defRPr>
            </a:lvl3pPr>
            <a:lvl4pPr marL="1600200" indent="-228600" algn="l" rtl="0" eaLnBrk="0" fontAlgn="base" hangingPunct="0">
              <a:spcBef>
                <a:spcPct val="20000"/>
              </a:spcBef>
              <a:spcAft>
                <a:spcPct val="0"/>
              </a:spcAft>
              <a:buChar char="–"/>
              <a:defRPr sz="1400">
                <a:solidFill>
                  <a:srgbClr val="00408D"/>
                </a:solidFill>
                <a:latin typeface="+mn-lt"/>
                <a:ea typeface="+mn-ea"/>
                <a:cs typeface="+mn-cs"/>
              </a:defRPr>
            </a:lvl4pPr>
            <a:lvl5pPr marL="2057400" indent="-228600" algn="l" rtl="0" eaLnBrk="0" fontAlgn="base" hangingPunct="0">
              <a:spcBef>
                <a:spcPct val="20000"/>
              </a:spcBef>
              <a:spcAft>
                <a:spcPct val="0"/>
              </a:spcAft>
              <a:buChar char="»"/>
              <a:defRPr sz="1400">
                <a:solidFill>
                  <a:srgbClr val="00408D"/>
                </a:solidFill>
                <a:latin typeface="+mn-lt"/>
                <a:ea typeface="+mn-ea"/>
                <a:cs typeface="+mn-cs"/>
              </a:defRPr>
            </a:lvl5pPr>
            <a:lvl6pPr marL="2514600" indent="-228600" algn="l" rtl="0" fontAlgn="base">
              <a:spcBef>
                <a:spcPct val="20000"/>
              </a:spcBef>
              <a:spcAft>
                <a:spcPct val="0"/>
              </a:spcAft>
              <a:buChar char="»"/>
              <a:defRPr sz="1400">
                <a:solidFill>
                  <a:srgbClr val="00408D"/>
                </a:solidFill>
                <a:latin typeface="+mn-lt"/>
                <a:ea typeface="+mn-ea"/>
                <a:cs typeface="+mn-cs"/>
              </a:defRPr>
            </a:lvl6pPr>
            <a:lvl7pPr marL="2971800" indent="-228600" algn="l" rtl="0" fontAlgn="base">
              <a:spcBef>
                <a:spcPct val="20000"/>
              </a:spcBef>
              <a:spcAft>
                <a:spcPct val="0"/>
              </a:spcAft>
              <a:buChar char="»"/>
              <a:defRPr sz="1400">
                <a:solidFill>
                  <a:srgbClr val="00408D"/>
                </a:solidFill>
                <a:latin typeface="+mn-lt"/>
                <a:ea typeface="+mn-ea"/>
                <a:cs typeface="+mn-cs"/>
              </a:defRPr>
            </a:lvl7pPr>
            <a:lvl8pPr marL="3429000" indent="-228600" algn="l" rtl="0" fontAlgn="base">
              <a:spcBef>
                <a:spcPct val="20000"/>
              </a:spcBef>
              <a:spcAft>
                <a:spcPct val="0"/>
              </a:spcAft>
              <a:buChar char="»"/>
              <a:defRPr sz="1400">
                <a:solidFill>
                  <a:srgbClr val="00408D"/>
                </a:solidFill>
                <a:latin typeface="+mn-lt"/>
                <a:ea typeface="+mn-ea"/>
                <a:cs typeface="+mn-cs"/>
              </a:defRPr>
            </a:lvl8pPr>
            <a:lvl9pPr marL="3886200" indent="-228600" algn="l" rtl="0" fontAlgn="base">
              <a:spcBef>
                <a:spcPct val="20000"/>
              </a:spcBef>
              <a:spcAft>
                <a:spcPct val="0"/>
              </a:spcAft>
              <a:buChar char="»"/>
              <a:defRPr sz="1400">
                <a:solidFill>
                  <a:srgbClr val="00408D"/>
                </a:solidFill>
                <a:latin typeface="+mn-lt"/>
                <a:ea typeface="+mn-ea"/>
                <a:cs typeface="+mn-cs"/>
              </a:defRPr>
            </a:lvl9pPr>
          </a:lstStyle>
          <a:p>
            <a:pPr>
              <a:buFontTx/>
              <a:buChar char="•"/>
              <a:defRPr/>
            </a:pPr>
            <a:r>
              <a:rPr lang="en-US" altLang="en-US" sz="3200" kern="1200" dirty="0" smtClean="0">
                <a:solidFill>
                  <a:schemeClr val="bg1"/>
                </a:solidFill>
                <a:latin typeface="+mj-lt"/>
                <a:ea typeface="+mj-ea"/>
                <a:cs typeface="+mj-cs"/>
              </a:rPr>
              <a:t>New Roadways, Bridges, &amp; Interchanges</a:t>
            </a:r>
          </a:p>
          <a:p>
            <a:pPr>
              <a:buFontTx/>
              <a:buChar char="•"/>
              <a:defRPr/>
            </a:pPr>
            <a:r>
              <a:rPr lang="en-US" altLang="en-US" sz="3200" kern="1200" dirty="0" smtClean="0">
                <a:solidFill>
                  <a:schemeClr val="bg1"/>
                </a:solidFill>
                <a:latin typeface="+mj-lt"/>
                <a:ea typeface="+mj-ea"/>
                <a:cs typeface="+mj-cs"/>
              </a:rPr>
              <a:t>Bridge Demo &amp; Reconstruction</a:t>
            </a:r>
          </a:p>
          <a:p>
            <a:pPr>
              <a:buFontTx/>
              <a:buChar char="•"/>
              <a:defRPr/>
            </a:pPr>
            <a:r>
              <a:rPr lang="en-US" altLang="en-US" sz="3200" kern="1200" dirty="0" smtClean="0">
                <a:solidFill>
                  <a:schemeClr val="bg1"/>
                </a:solidFill>
                <a:latin typeface="+mj-lt"/>
                <a:ea typeface="+mj-ea"/>
                <a:cs typeface="+mj-cs"/>
              </a:rPr>
              <a:t>Paving</a:t>
            </a:r>
          </a:p>
          <a:p>
            <a:pPr>
              <a:buFontTx/>
              <a:buChar char="•"/>
              <a:defRPr/>
            </a:pPr>
            <a:endParaRPr lang="en-US" altLang="en-US" sz="3600" kern="1200" dirty="0">
              <a:solidFill>
                <a:schemeClr val="bg1"/>
              </a:solidFill>
              <a:latin typeface="+mj-lt"/>
              <a:ea typeface="+mj-ea"/>
              <a:cs typeface="+mj-cs"/>
            </a:endParaRPr>
          </a:p>
        </p:txBody>
      </p:sp>
      <p:sp>
        <p:nvSpPr>
          <p:cNvPr id="10" name="Title 1"/>
          <p:cNvSpPr>
            <a:spLocks noGrp="1"/>
          </p:cNvSpPr>
          <p:nvPr/>
        </p:nvSpPr>
        <p:spPr bwMode="auto">
          <a:xfrm>
            <a:off x="676275"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Drawing Object Views</a:t>
            </a:r>
            <a:endParaRPr lang="en-US" altLang="en-US" sz="4400" dirty="0">
              <a:solidFill>
                <a:srgbClr val="FF8000"/>
              </a:solidFill>
            </a:endParaRPr>
          </a:p>
        </p:txBody>
      </p:sp>
      <p:pic>
        <p:nvPicPr>
          <p:cNvPr id="11" name="Picture 10" descr="Orthographic Projection, Drawing: A Comprehensive Guide."/>
          <p:cNvPicPr>
            <a:picLocks noChangeAspect="1"/>
          </p:cNvPicPr>
          <p:nvPr/>
        </p:nvPicPr>
        <p:blipFill rotWithShape="1">
          <a:blip r:embed="rId3">
            <a:extLst>
              <a:ext uri="{28A0092B-C50C-407E-A947-70E740481C1C}">
                <a14:useLocalDpi xmlns:a14="http://schemas.microsoft.com/office/drawing/2010/main" val="0"/>
              </a:ext>
            </a:extLst>
          </a:blip>
          <a:srcRect t="23704" r="5000"/>
          <a:stretch/>
        </p:blipFill>
        <p:spPr>
          <a:xfrm>
            <a:off x="0" y="1600200"/>
            <a:ext cx="8686800" cy="3924300"/>
          </a:xfrm>
          <a:prstGeom prst="rect">
            <a:avLst/>
          </a:prstGeom>
        </p:spPr>
      </p:pic>
    </p:spTree>
    <p:extLst>
      <p:ext uri="{BB962C8B-B14F-4D97-AF65-F5344CB8AC3E}">
        <p14:creationId xmlns:p14="http://schemas.microsoft.com/office/powerpoint/2010/main" val="3262339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64B1B6B-0E4F-4734-AD38-F9F58052615A}" type="slidenum">
              <a:rPr lang="en-US" altLang="en-US" smtClean="0"/>
              <a:pPr>
                <a:defRPr/>
              </a:pPr>
              <a:t>8</a:t>
            </a:fld>
            <a:endParaRPr lang="en-US" altLang="en-US"/>
          </a:p>
        </p:txBody>
      </p:sp>
      <p:pic>
        <p:nvPicPr>
          <p:cNvPr id="3"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6875" t="22500" r="19375" b="6170"/>
          <a:stretch/>
        </p:blipFill>
        <p:spPr>
          <a:xfrm>
            <a:off x="2410234" y="2012356"/>
            <a:ext cx="3504160" cy="2940644"/>
          </a:xfrm>
          <a:prstGeom prst="rect">
            <a:avLst/>
          </a:prstGeom>
        </p:spPr>
      </p:pic>
      <p:sp>
        <p:nvSpPr>
          <p:cNvPr id="4" name="TextBox 3"/>
          <p:cNvSpPr txBox="1"/>
          <p:nvPr/>
        </p:nvSpPr>
        <p:spPr>
          <a:xfrm>
            <a:off x="2410234" y="1479194"/>
            <a:ext cx="3444167" cy="461665"/>
          </a:xfrm>
          <a:prstGeom prst="rect">
            <a:avLst/>
          </a:prstGeom>
          <a:noFill/>
        </p:spPr>
        <p:txBody>
          <a:bodyPr wrap="square" rtlCol="0">
            <a:spAutoFit/>
          </a:bodyPr>
          <a:lstStyle/>
          <a:p>
            <a:pPr algn="ctr"/>
            <a:r>
              <a:rPr lang="en-US" sz="2400" dirty="0" smtClean="0"/>
              <a:t>Photo of a yogurt cup</a:t>
            </a:r>
            <a:endParaRPr lang="en-US" sz="2400" dirty="0"/>
          </a:p>
        </p:txBody>
      </p:sp>
      <p:sp>
        <p:nvSpPr>
          <p:cNvPr id="5" name="Title 1"/>
          <p:cNvSpPr>
            <a:spLocks noGrp="1"/>
          </p:cNvSpPr>
          <p:nvPr/>
        </p:nvSpPr>
        <p:spPr bwMode="auto">
          <a:xfrm>
            <a:off x="676275"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Object views</a:t>
            </a:r>
            <a:endParaRPr lang="en-US" altLang="en-US" sz="4400" dirty="0">
              <a:solidFill>
                <a:srgbClr val="FF8000"/>
              </a:solidFill>
            </a:endParaRPr>
          </a:p>
        </p:txBody>
      </p:sp>
    </p:spTree>
    <p:extLst>
      <p:ext uri="{BB962C8B-B14F-4D97-AF65-F5344CB8AC3E}">
        <p14:creationId xmlns:p14="http://schemas.microsoft.com/office/powerpoint/2010/main" val="549864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875" t="22500" r="19375" b="6170"/>
          <a:stretch/>
        </p:blipFill>
        <p:spPr>
          <a:xfrm>
            <a:off x="3505200" y="2012356"/>
            <a:ext cx="2409194" cy="2021763"/>
          </a:xfrm>
        </p:spPr>
      </p:pic>
      <p:sp>
        <p:nvSpPr>
          <p:cNvPr id="4" name="Slide Number Placeholder 3"/>
          <p:cNvSpPr>
            <a:spLocks noGrp="1"/>
          </p:cNvSpPr>
          <p:nvPr>
            <p:ph type="sldNum" sz="quarter" idx="10"/>
          </p:nvPr>
        </p:nvSpPr>
        <p:spPr/>
        <p:txBody>
          <a:bodyPr/>
          <a:lstStyle/>
          <a:p>
            <a:pPr>
              <a:defRPr/>
            </a:pPr>
            <a:fld id="{C162CA7E-F15C-4E4E-A9AB-B1F245F4BB9F}" type="slidenum">
              <a:rPr lang="en-US" altLang="en-US" smtClean="0"/>
              <a:pPr>
                <a:defRPr/>
              </a:pPr>
              <a:t>9</a:t>
            </a:fld>
            <a:endParaRPr lang="en-US" alt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500" t="25000" r="25625" b="12500"/>
          <a:stretch/>
        </p:blipFill>
        <p:spPr>
          <a:xfrm>
            <a:off x="6705600" y="2712850"/>
            <a:ext cx="1905000" cy="19050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1250" t="9999" r="6875" b="30001"/>
          <a:stretch/>
        </p:blipFill>
        <p:spPr>
          <a:xfrm>
            <a:off x="3505200" y="4617850"/>
            <a:ext cx="2349201" cy="170851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4803" t="12500" r="18887" b="7056"/>
          <a:stretch/>
        </p:blipFill>
        <p:spPr>
          <a:xfrm>
            <a:off x="685800" y="1752601"/>
            <a:ext cx="2133600" cy="2286000"/>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19569" t="5733" r="7819" b="25476"/>
          <a:stretch/>
        </p:blipFill>
        <p:spPr>
          <a:xfrm>
            <a:off x="656216" y="4617850"/>
            <a:ext cx="2385508" cy="1694966"/>
          </a:xfrm>
          <a:prstGeom prst="rect">
            <a:avLst/>
          </a:prstGeom>
        </p:spPr>
      </p:pic>
      <p:sp>
        <p:nvSpPr>
          <p:cNvPr id="12" name="TextBox 11"/>
          <p:cNvSpPr txBox="1"/>
          <p:nvPr/>
        </p:nvSpPr>
        <p:spPr>
          <a:xfrm>
            <a:off x="6705600" y="2251185"/>
            <a:ext cx="1971409" cy="461665"/>
          </a:xfrm>
          <a:prstGeom prst="rect">
            <a:avLst/>
          </a:prstGeom>
          <a:noFill/>
        </p:spPr>
        <p:txBody>
          <a:bodyPr wrap="square" rtlCol="0">
            <a:spAutoFit/>
          </a:bodyPr>
          <a:lstStyle/>
          <a:p>
            <a:r>
              <a:rPr lang="en-US" sz="2400" dirty="0" smtClean="0"/>
              <a:t>Bottom View</a:t>
            </a:r>
            <a:endParaRPr lang="en-US" sz="2400" dirty="0"/>
          </a:p>
        </p:txBody>
      </p:sp>
      <p:sp>
        <p:nvSpPr>
          <p:cNvPr id="13" name="TextBox 12"/>
          <p:cNvSpPr txBox="1"/>
          <p:nvPr/>
        </p:nvSpPr>
        <p:spPr>
          <a:xfrm>
            <a:off x="766895" y="1264026"/>
            <a:ext cx="1971409" cy="461665"/>
          </a:xfrm>
          <a:prstGeom prst="rect">
            <a:avLst/>
          </a:prstGeom>
          <a:noFill/>
        </p:spPr>
        <p:txBody>
          <a:bodyPr wrap="square" rtlCol="0">
            <a:spAutoFit/>
          </a:bodyPr>
          <a:lstStyle/>
          <a:p>
            <a:r>
              <a:rPr lang="en-US" sz="2400" dirty="0" smtClean="0"/>
              <a:t>Top View</a:t>
            </a:r>
            <a:endParaRPr lang="en-US" sz="2400" dirty="0"/>
          </a:p>
        </p:txBody>
      </p:sp>
      <p:sp>
        <p:nvSpPr>
          <p:cNvPr id="14" name="TextBox 13"/>
          <p:cNvSpPr txBox="1"/>
          <p:nvPr/>
        </p:nvSpPr>
        <p:spPr>
          <a:xfrm>
            <a:off x="3694095" y="4168737"/>
            <a:ext cx="1971409" cy="461665"/>
          </a:xfrm>
          <a:prstGeom prst="rect">
            <a:avLst/>
          </a:prstGeom>
          <a:noFill/>
        </p:spPr>
        <p:txBody>
          <a:bodyPr wrap="square" rtlCol="0">
            <a:spAutoFit/>
          </a:bodyPr>
          <a:lstStyle/>
          <a:p>
            <a:r>
              <a:rPr lang="en-US" sz="2400" dirty="0" smtClean="0"/>
              <a:t>Side View</a:t>
            </a:r>
            <a:endParaRPr lang="en-US" sz="2400" dirty="0"/>
          </a:p>
        </p:txBody>
      </p:sp>
      <p:sp>
        <p:nvSpPr>
          <p:cNvPr id="15" name="TextBox 14"/>
          <p:cNvSpPr txBox="1"/>
          <p:nvPr/>
        </p:nvSpPr>
        <p:spPr>
          <a:xfrm>
            <a:off x="723900" y="4152975"/>
            <a:ext cx="1971409" cy="461665"/>
          </a:xfrm>
          <a:prstGeom prst="rect">
            <a:avLst/>
          </a:prstGeom>
          <a:noFill/>
        </p:spPr>
        <p:txBody>
          <a:bodyPr wrap="square" rtlCol="0">
            <a:spAutoFit/>
          </a:bodyPr>
          <a:lstStyle/>
          <a:p>
            <a:r>
              <a:rPr lang="en-US" sz="2400" dirty="0" smtClean="0"/>
              <a:t>Front View</a:t>
            </a:r>
            <a:endParaRPr lang="en-US" sz="2400" dirty="0"/>
          </a:p>
        </p:txBody>
      </p:sp>
      <p:sp>
        <p:nvSpPr>
          <p:cNvPr id="16" name="TextBox 15"/>
          <p:cNvSpPr txBox="1"/>
          <p:nvPr/>
        </p:nvSpPr>
        <p:spPr>
          <a:xfrm>
            <a:off x="3505200" y="1479194"/>
            <a:ext cx="2349201" cy="461665"/>
          </a:xfrm>
          <a:prstGeom prst="rect">
            <a:avLst/>
          </a:prstGeom>
          <a:noFill/>
        </p:spPr>
        <p:txBody>
          <a:bodyPr wrap="square" rtlCol="0">
            <a:spAutoFit/>
          </a:bodyPr>
          <a:lstStyle/>
          <a:p>
            <a:pPr algn="ctr"/>
            <a:r>
              <a:rPr lang="en-US" sz="2400" dirty="0" smtClean="0"/>
              <a:t>Regular Photo</a:t>
            </a:r>
            <a:endParaRPr lang="en-US" sz="2400" dirty="0"/>
          </a:p>
        </p:txBody>
      </p:sp>
      <p:sp>
        <p:nvSpPr>
          <p:cNvPr id="17" name="Title 1"/>
          <p:cNvSpPr>
            <a:spLocks noGrp="1"/>
          </p:cNvSpPr>
          <p:nvPr/>
        </p:nvSpPr>
        <p:spPr bwMode="auto">
          <a:xfrm>
            <a:off x="676275"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b="1">
                <a:solidFill>
                  <a:srgbClr val="00408D"/>
                </a:solidFill>
                <a:latin typeface="Arial" charset="0"/>
                <a:ea typeface="Arial Unicode MS" pitchFamily="34" charset="-128"/>
                <a:cs typeface="Arial Unicode MS" pitchFamily="34" charset="-128"/>
              </a:defRPr>
            </a:lvl1pPr>
            <a:lvl2pPr marL="742950" indent="-285750">
              <a:spcBef>
                <a:spcPct val="20000"/>
              </a:spcBef>
              <a:defRPr sz="1600" b="1">
                <a:solidFill>
                  <a:srgbClr val="FF8000"/>
                </a:solidFill>
                <a:latin typeface="Arial" charset="0"/>
                <a:ea typeface="Arial Unicode MS" pitchFamily="34" charset="-128"/>
                <a:cs typeface="Arial Unicode MS" pitchFamily="34" charset="-128"/>
              </a:defRPr>
            </a:lvl2pPr>
            <a:lvl3pPr marL="1143000" indent="-228600">
              <a:spcBef>
                <a:spcPct val="20000"/>
              </a:spcBef>
              <a:buChar char="•"/>
              <a:defRPr sz="1400">
                <a:solidFill>
                  <a:srgbClr val="00408D"/>
                </a:solidFill>
                <a:latin typeface="Arial" charset="0"/>
                <a:ea typeface="Arial Unicode MS" pitchFamily="34" charset="-128"/>
                <a:cs typeface="Arial Unicode MS" pitchFamily="34" charset="-128"/>
              </a:defRPr>
            </a:lvl3pPr>
            <a:lvl4pPr marL="1600200" indent="-228600">
              <a:spcBef>
                <a:spcPct val="20000"/>
              </a:spcBef>
              <a:buChar char="–"/>
              <a:defRPr sz="1400">
                <a:solidFill>
                  <a:srgbClr val="00408D"/>
                </a:solidFill>
                <a:latin typeface="Arial" charset="0"/>
                <a:ea typeface="Arial Unicode MS" pitchFamily="34" charset="-128"/>
                <a:cs typeface="Arial Unicode MS" pitchFamily="34" charset="-128"/>
              </a:defRPr>
            </a:lvl4pPr>
            <a:lvl5pPr marL="2057400" indent="-228600">
              <a:spcBef>
                <a:spcPct val="20000"/>
              </a:spcBef>
              <a:buChar char="»"/>
              <a:defRPr sz="1400">
                <a:solidFill>
                  <a:srgbClr val="00408D"/>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Arial Unicode MS" pitchFamily="34" charset="-128"/>
                <a:cs typeface="Arial Unicode MS" pitchFamily="34" charset="-128"/>
              </a:defRPr>
            </a:lvl9pPr>
          </a:lstStyle>
          <a:p>
            <a:pPr algn="ctr">
              <a:spcBef>
                <a:spcPct val="0"/>
              </a:spcBef>
            </a:pPr>
            <a:r>
              <a:rPr lang="en-US" altLang="en-US" sz="4400" dirty="0" smtClean="0">
                <a:solidFill>
                  <a:srgbClr val="FF8000"/>
                </a:solidFill>
              </a:rPr>
              <a:t>Object views</a:t>
            </a:r>
            <a:endParaRPr lang="en-US" altLang="en-US" sz="4400" dirty="0">
              <a:solidFill>
                <a:srgbClr val="FF8000"/>
              </a:solidFill>
            </a:endParaRPr>
          </a:p>
        </p:txBody>
      </p:sp>
    </p:spTree>
    <p:extLst>
      <p:ext uri="{BB962C8B-B14F-4D97-AF65-F5344CB8AC3E}">
        <p14:creationId xmlns:p14="http://schemas.microsoft.com/office/powerpoint/2010/main" val="93741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theme/theme1.xml><?xml version="1.0" encoding="utf-8"?>
<a:theme xmlns:a="http://schemas.openxmlformats.org/drawingml/2006/main" name="VDOTtemplate2">
  <a:themeElements>
    <a:clrScheme name="">
      <a:dk1>
        <a:srgbClr val="0060AA"/>
      </a:dk1>
      <a:lt1>
        <a:srgbClr val="FFFFFF"/>
      </a:lt1>
      <a:dk2>
        <a:srgbClr val="F47735"/>
      </a:dk2>
      <a:lt2>
        <a:srgbClr val="2D2015"/>
      </a:lt2>
      <a:accent1>
        <a:srgbClr val="F47735"/>
      </a:accent1>
      <a:accent2>
        <a:srgbClr val="F79A68"/>
      </a:accent2>
      <a:accent3>
        <a:srgbClr val="FFFFFF"/>
      </a:accent3>
      <a:accent4>
        <a:srgbClr val="005191"/>
      </a:accent4>
      <a:accent5>
        <a:srgbClr val="F8BDAE"/>
      </a:accent5>
      <a:accent6>
        <a:srgbClr val="E08B5E"/>
      </a:accent6>
      <a:hlink>
        <a:srgbClr val="F9BB9A"/>
      </a:hlink>
      <a:folHlink>
        <a:srgbClr val="949CA1"/>
      </a:folHlink>
    </a:clrScheme>
    <a:fontScheme name="VDOTtemplate2">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VDOTtemplate2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LongProp xmlns="" name="TaxCatchAll"><![CDATA[659;#Presentation|17ad0728-ca9f-42a6-a3de-52c6acd6059c;#119;#Safety and Performance Management|46d3227a-7f7b-4cbd-aa5a-187bab9aad21;#2;#Division Administrator|7f1069d7-14e6-4d28-bffd-f0829fa67576;#1;#Vital Record|75614a86-48ce-40c8-83a8-796a9ed6afea;#1001;#Workers Compensation]]></LongProp>
</LongProperties>
</file>

<file path=customXml/item2.xml><?xml version="1.0" encoding="utf-8"?>
<ct:contentTypeSchema xmlns:ct="http://schemas.microsoft.com/office/2006/metadata/contentType" xmlns:ma="http://schemas.microsoft.com/office/2006/metadata/properties/metaAttributes" ct:_="" ma:_="" ma:contentTypeName="Corporate Document" ma:contentTypeID="0x010100381894F8D4F72D4989FA19655AE540C00100D7097B32CBF8B340ADC2B4B0F30ACFEA" ma:contentTypeVersion="45" ma:contentTypeDescription="" ma:contentTypeScope="" ma:versionID="f97662a3216c20ffb3178afcdc0051fb">
  <xsd:schema xmlns:xsd="http://www.w3.org/2001/XMLSchema" xmlns:xs="http://www.w3.org/2001/XMLSchema" xmlns:p="http://schemas.microsoft.com/office/2006/metadata/properties" xmlns:ns2="cfc1f70a-da37-47f1-93c0-875a2123d6a8" xmlns:ns3="465251e2-4269-43f1-8801-163ca3fb319b" xmlns:ns4="f3c5e6f1-f8d0-49ed-8fa9-4aae00e78942" targetNamespace="http://schemas.microsoft.com/office/2006/metadata/properties" ma:root="true" ma:fieldsID="b5586835711b288636f950444cb616cf" ns2:_="" ns3:_="" ns4:_="">
    <xsd:import namespace="cfc1f70a-da37-47f1-93c0-875a2123d6a8"/>
    <xsd:import namespace="465251e2-4269-43f1-8801-163ca3fb319b"/>
    <xsd:import namespace="f3c5e6f1-f8d0-49ed-8fa9-4aae00e78942"/>
    <xsd:element name="properties">
      <xsd:complexType>
        <xsd:sequence>
          <xsd:element name="documentManagement">
            <xsd:complexType>
              <xsd:all>
                <xsd:element ref="ns2:vdotDateToBeReviewed" minOccurs="0"/>
                <xsd:element ref="ns2:vdotDateApproved" minOccurs="0"/>
                <xsd:element ref="ns2:c15e3898af6b4cb49021aebd5bc38628" minOccurs="0"/>
                <xsd:element ref="ns2:d07fea8633c0449fb62af185b4621491" minOccurs="0"/>
                <xsd:element ref="ns2:p103894783404928839f54f738d79295" minOccurs="0"/>
                <xsd:element ref="ns3:TaxKeywordTaxHTField" minOccurs="0"/>
                <xsd:element ref="ns3:TaxCatchAll" minOccurs="0"/>
                <xsd:element ref="ns3:TaxCatchAllLabel" minOccurs="0"/>
                <xsd:element ref="ns2:id19885f3ded409db57b6a7b50319b3a" minOccurs="0"/>
                <xsd:element ref="ns2:id1c1af9e91b46ddb48fd7d1f6cc437e" minOccurs="0"/>
                <xsd:element ref="ns2:jaf43434fb75486a81d46e438cc48463"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1f70a-da37-47f1-93c0-875a2123d6a8" elementFormDefault="qualified">
    <xsd:import namespace="http://schemas.microsoft.com/office/2006/documentManagement/types"/>
    <xsd:import namespace="http://schemas.microsoft.com/office/infopath/2007/PartnerControls"/>
    <xsd:element name="vdotDateToBeReviewed" ma:index="5" nillable="true" ma:displayName="Date To Be Reviewed" ma:description="Date when the document needs to be reviewed for updating" ma:format="DateOnly" ma:indexed="true" ma:internalName="vdotDateToBeReviewed">
      <xsd:simpleType>
        <xsd:restriction base="dms:DateTime"/>
      </xsd:simpleType>
    </xsd:element>
    <xsd:element name="vdotDateApproved" ma:index="10" nillable="true" ma:displayName="Date Approved" ma:description="Date when the document was approved by the owner as final" ma:format="DateOnly" ma:indexed="true" ma:internalName="vdotDateApproved" ma:readOnly="false">
      <xsd:simpleType>
        <xsd:restriction base="dms:DateTime"/>
      </xsd:simpleType>
    </xsd:element>
    <xsd:element name="c15e3898af6b4cb49021aebd5bc38628" ma:index="12" nillable="true" ma:taxonomy="true" ma:internalName="c15e3898af6b4cb49021aebd5bc38628" ma:taxonomyFieldName="vdotDistrict" ma:displayName="District" ma:default="" ma:fieldId="{c15e3898-af6b-4cb4-9021-aebd5bc38628}" ma:sspId="1b9a7e8e-3e7c-4b4a-9f52-dabb3ff4687f" ma:termSetId="d319ac9c-7487-4b96-8019-210f8393776b" ma:anchorId="00000000-0000-0000-0000-000000000000" ma:open="false" ma:isKeyword="false">
      <xsd:complexType>
        <xsd:sequence>
          <xsd:element ref="pc:Terms" minOccurs="0" maxOccurs="1"/>
        </xsd:sequence>
      </xsd:complexType>
    </xsd:element>
    <xsd:element name="d07fea8633c0449fb62af185b4621491" ma:index="14" nillable="true" ma:taxonomy="true" ma:internalName="d07fea8633c0449fb62af185b4621491" ma:taxonomyFieldName="vdotDivision" ma:displayName="Division" ma:default="" ma:fieldId="{d07fea86-33c0-449f-b62a-f185b4621491}" ma:sspId="1b9a7e8e-3e7c-4b4a-9f52-dabb3ff4687f" ma:termSetId="2d77b552-e19d-420c-90ea-c3bbaadc9398" ma:anchorId="00000000-0000-0000-0000-000000000000" ma:open="false" ma:isKeyword="false">
      <xsd:complexType>
        <xsd:sequence>
          <xsd:element ref="pc:Terms" minOccurs="0" maxOccurs="1"/>
        </xsd:sequence>
      </xsd:complexType>
    </xsd:element>
    <xsd:element name="p103894783404928839f54f738d79295" ma:index="16" nillable="true" ma:taxonomy="true" ma:internalName="p103894783404928839f54f738d79295" ma:taxonomyFieldName="vdotRegion" ma:displayName="Region" ma:default="" ma:fieldId="{91038947-8340-4928-839f-54f738d79295}" ma:sspId="1b9a7e8e-3e7c-4b4a-9f52-dabb3ff4687f" ma:termSetId="89efefd3-396f-45e2-866b-39437bcaea05" ma:anchorId="00000000-0000-0000-0000-000000000000" ma:open="false" ma:isKeyword="false">
      <xsd:complexType>
        <xsd:sequence>
          <xsd:element ref="pc:Terms" minOccurs="0" maxOccurs="1"/>
        </xsd:sequence>
      </xsd:complexType>
    </xsd:element>
    <xsd:element name="id19885f3ded409db57b6a7b50319b3a" ma:index="21" nillable="true" ma:taxonomy="true" ma:internalName="id19885f3ded409db57b6a7b50319b3a" ma:taxonomyFieldName="vdotDocumentOwner" ma:displayName="Document Owner" ma:indexed="true" ma:default="" ma:fieldId="{2d19885f-3ded-409d-b57b-6a7b50319b3a}" ma:sspId="1b9a7e8e-3e7c-4b4a-9f52-dabb3ff4687f" ma:termSetId="a8560183-27f1-4fad-ac39-596c4976960c" ma:anchorId="00000000-0000-0000-0000-000000000000" ma:open="false" ma:isKeyword="false">
      <xsd:complexType>
        <xsd:sequence>
          <xsd:element ref="pc:Terms" minOccurs="0" maxOccurs="1"/>
        </xsd:sequence>
      </xsd:complexType>
    </xsd:element>
    <xsd:element name="id1c1af9e91b46ddb48fd7d1f6cc437e" ma:index="23" nillable="true" ma:taxonomy="true" ma:internalName="id1c1af9e91b46ddb48fd7d1f6cc437e" ma:taxonomyFieldName="vdotDocumentType" ma:displayName="Document Type" ma:default="" ma:fieldId="{2d1c1af9-e91b-46dd-b48f-d7d1f6cc437e}" ma:taxonomyMulti="true" ma:sspId="1b9a7e8e-3e7c-4b4a-9f52-dabb3ff4687f" ma:termSetId="99f7c49e-80bf-40d3-bd92-c8d58cef4331" ma:anchorId="00000000-0000-0000-0000-000000000000" ma:open="false" ma:isKeyword="false">
      <xsd:complexType>
        <xsd:sequence>
          <xsd:element ref="pc:Terms" minOccurs="0" maxOccurs="1"/>
        </xsd:sequence>
      </xsd:complexType>
    </xsd:element>
    <xsd:element name="jaf43434fb75486a81d46e438cc48463" ma:index="25" nillable="true" ma:taxonomy="true" ma:internalName="jaf43434fb75486a81d46e438cc48463" ma:taxonomyFieldName="vdotDocumentDescriptor" ma:displayName="Document Descriptor" ma:indexed="true" ma:readOnly="false" ma:default="" ma:fieldId="{3af43434-fb75-486a-81d4-6e438cc48463}" ma:sspId="1b9a7e8e-3e7c-4b4a-9f52-dabb3ff4687f" ma:termSetId="1bde0e9e-417b-4b88-ba7f-5dfb0d868b1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5251e2-4269-43f1-8801-163ca3fb319b" elementFormDefault="qualified">
    <xsd:import namespace="http://schemas.microsoft.com/office/2006/documentManagement/types"/>
    <xsd:import namespace="http://schemas.microsoft.com/office/infopath/2007/PartnerControls"/>
    <xsd:element name="TaxKeywordTaxHTField" ma:index="18" nillable="true" ma:taxonomy="true" ma:internalName="TaxKeywordTaxHTField" ma:taxonomyFieldName="TaxKeyword" ma:displayName="Enterprise Keywords" ma:fieldId="{23f27201-bee3-471e-b2e7-b64fd8b7ca38}" ma:taxonomyMulti="true" ma:sspId="1b9a7e8e-3e7c-4b4a-9f52-dabb3ff4687f" ma:termSetId="00000000-0000-0000-0000-000000000000" ma:anchorId="00000000-0000-0000-0000-000000000000" ma:open="true" ma:isKeyword="true">
      <xsd:complexType>
        <xsd:sequence>
          <xsd:element ref="pc:Terms" minOccurs="0" maxOccurs="1"/>
        </xsd:sequence>
      </xsd:complexType>
    </xsd:element>
    <xsd:element name="TaxCatchAll" ma:index="19" nillable="true" ma:displayName="Taxonomy Catch All Column" ma:hidden="true" ma:list="{d71a224f-2baa-4b68-a862-00efc4f0b726}" ma:internalName="TaxCatchAll" ma:showField="CatchAllData" ma:web="f3c5e6f1-f8d0-49ed-8fa9-4aae00e78942">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d71a224f-2baa-4b68-a862-00efc4f0b726}" ma:internalName="TaxCatchAllLabel" ma:readOnly="true" ma:showField="CatchAllDataLabel" ma:web="f3c5e6f1-f8d0-49ed-8fa9-4aae00e789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c5e6f1-f8d0-49ed-8fa9-4aae00e78942"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vdotDateToBeReviewed xmlns="cfc1f70a-da37-47f1-93c0-875a2123d6a8">2013-03-01T05:00:00+00:00</vdotDateToBeReviewed>
    <TaxCatchAll xmlns="465251e2-4269-43f1-8801-163ca3fb319b">
      <Value>659</Value>
      <Value>119</Value>
      <Value>2</Value>
      <Value>1</Value>
      <Value>1001</Value>
    </TaxCatchAll>
    <d07fea8633c0449fb62af185b4621491 xmlns="cfc1f70a-da37-47f1-93c0-875a2123d6a8">
      <Terms xmlns="http://schemas.microsoft.com/office/infopath/2007/PartnerControls">
        <TermInfo xmlns="http://schemas.microsoft.com/office/infopath/2007/PartnerControls">
          <TermName xmlns="http://schemas.microsoft.com/office/infopath/2007/PartnerControls">Safety and Performance Management</TermName>
          <TermId xmlns="http://schemas.microsoft.com/office/infopath/2007/PartnerControls">46d3227a-7f7b-4cbd-aa5a-187bab9aad21</TermId>
        </TermInfo>
      </Terms>
    </d07fea8633c0449fb62af185b4621491>
    <jaf43434fb75486a81d46e438cc48463 xmlns="cfc1f70a-da37-47f1-93c0-875a2123d6a8">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17ad0728-ca9f-42a6-a3de-52c6acd6059c</TermId>
        </TermInfo>
      </Terms>
    </jaf43434fb75486a81d46e438cc48463>
    <c15e3898af6b4cb49021aebd5bc38628 xmlns="cfc1f70a-da37-47f1-93c0-875a2123d6a8">
      <Terms xmlns="http://schemas.microsoft.com/office/infopath/2007/PartnerControls"/>
    </c15e3898af6b4cb49021aebd5bc38628>
    <vdotDateApproved xmlns="cfc1f70a-da37-47f1-93c0-875a2123d6a8">2012-02-29T05:00:00+00:00</vdotDateApproved>
    <id19885f3ded409db57b6a7b50319b3a xmlns="cfc1f70a-da37-47f1-93c0-875a2123d6a8">
      <Terms xmlns="http://schemas.microsoft.com/office/infopath/2007/PartnerControls">
        <TermInfo xmlns="http://schemas.microsoft.com/office/infopath/2007/PartnerControls">
          <TermName xmlns="http://schemas.microsoft.com/office/infopath/2007/PartnerControls">Division Administrator</TermName>
          <TermId xmlns="http://schemas.microsoft.com/office/infopath/2007/PartnerControls">7f1069d7-14e6-4d28-bffd-f0829fa67576</TermId>
        </TermInfo>
      </Terms>
    </id19885f3ded409db57b6a7b50319b3a>
    <p103894783404928839f54f738d79295 xmlns="cfc1f70a-da37-47f1-93c0-875a2123d6a8">
      <Terms xmlns="http://schemas.microsoft.com/office/infopath/2007/PartnerControls"/>
    </p103894783404928839f54f738d79295>
    <id1c1af9e91b46ddb48fd7d1f6cc437e xmlns="cfc1f70a-da37-47f1-93c0-875a2123d6a8">
      <Terms xmlns="http://schemas.microsoft.com/office/infopath/2007/PartnerControls">
        <TermInfo xmlns="http://schemas.microsoft.com/office/infopath/2007/PartnerControls">
          <TermName xmlns="http://schemas.microsoft.com/office/infopath/2007/PartnerControls">Vital Record</TermName>
          <TermId xmlns="http://schemas.microsoft.com/office/infopath/2007/PartnerControls">75614a86-48ce-40c8-83a8-796a9ed6afea</TermId>
        </TermInfo>
      </Terms>
    </id1c1af9e91b46ddb48fd7d1f6cc437e>
    <TaxKeywordTaxHTField xmlns="465251e2-4269-43f1-8801-163ca3fb319b">
      <Terms xmlns="http://schemas.microsoft.com/office/infopath/2007/PartnerControls">
        <TermInfo xmlns="http://schemas.microsoft.com/office/infopath/2007/PartnerControls">
          <TermName xmlns="http://schemas.microsoft.com/office/infopath/2007/PartnerControls">Workers Compensation</TermName>
          <TermId xmlns="http://schemas.microsoft.com/office/infopath/2007/PartnerControls">baa756d7-45f9-46a5-b8ee-02c7a633c73b</TermId>
        </TermInfo>
      </Terms>
    </TaxKeywordTaxHTField>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04D0531-19AC-41BD-820E-EB56DB253B94}">
  <ds:schemaRefs>
    <ds:schemaRef ds:uri="http://schemas.microsoft.com/office/2006/metadata/longProperties"/>
    <ds:schemaRef ds:uri=""/>
  </ds:schemaRefs>
</ds:datastoreItem>
</file>

<file path=customXml/itemProps2.xml><?xml version="1.0" encoding="utf-8"?>
<ds:datastoreItem xmlns:ds="http://schemas.openxmlformats.org/officeDocument/2006/customXml" ds:itemID="{51F3FEDB-F80B-4AA6-A272-647263F5F2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1f70a-da37-47f1-93c0-875a2123d6a8"/>
    <ds:schemaRef ds:uri="465251e2-4269-43f1-8801-163ca3fb319b"/>
    <ds:schemaRef ds:uri="f3c5e6f1-f8d0-49ed-8fa9-4aae00e789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7DE6DE-80CB-4A90-9870-C5E03AC7429F}">
  <ds:schemaRefs>
    <ds:schemaRef ds:uri="http://schemas.microsoft.com/sharepoint/v3/contenttype/forms"/>
  </ds:schemaRefs>
</ds:datastoreItem>
</file>

<file path=customXml/itemProps4.xml><?xml version="1.0" encoding="utf-8"?>
<ds:datastoreItem xmlns:ds="http://schemas.openxmlformats.org/officeDocument/2006/customXml" ds:itemID="{B7D73DAF-570D-4292-8620-0D903709A121}">
  <ds:schemaRefs>
    <ds:schemaRef ds:uri="http://purl.org/dc/terms/"/>
    <ds:schemaRef ds:uri="http://schemas.microsoft.com/office/2006/metadata/properties"/>
    <ds:schemaRef ds:uri="http://purl.org/dc/dcmitype/"/>
    <ds:schemaRef ds:uri="cfc1f70a-da37-47f1-93c0-875a2123d6a8"/>
    <ds:schemaRef ds:uri="465251e2-4269-43f1-8801-163ca3fb319b"/>
    <ds:schemaRef ds:uri="f3c5e6f1-f8d0-49ed-8fa9-4aae00e78942"/>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017E5C25-3B08-407A-93C8-DD28813C7A3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VDOTtemplate2</Template>
  <TotalTime>12275</TotalTime>
  <Words>1238</Words>
  <Application>Microsoft Office PowerPoint</Application>
  <PresentationFormat>On-screen Show (4:3)</PresentationFormat>
  <Paragraphs>211</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Arial Unicode MS</vt:lpstr>
      <vt:lpstr>VDOTtemplate2</vt:lpstr>
      <vt:lpstr>Fall 2020  STEM Coordinator – Angela Parsley angela.parsley@vdot.virginia.gov</vt:lpstr>
      <vt:lpstr>PowerPoint Presentation</vt:lpstr>
      <vt:lpstr>PowerPoint Presentation</vt:lpstr>
      <vt:lpstr>PowerPoint Presentation</vt:lpstr>
      <vt:lpstr>PowerPoint Presentation</vt:lpstr>
      <vt:lpstr>Even doctors must know how to interpret x-ray images to determine the extent of bone breaks or other injuries/conditions.</vt:lpstr>
      <vt:lpstr>PowerPoint Presentation</vt:lpstr>
      <vt:lpstr>PowerPoint Presentation</vt:lpstr>
      <vt:lpstr>PowerPoint Presentation</vt:lpstr>
      <vt:lpstr>PowerPoint Presentation</vt:lpstr>
      <vt:lpstr>PowerPoint Presentation</vt:lpstr>
      <vt:lpstr>Draw More Orthographic 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2D &amp; 3D Drawings</vt:lpstr>
      <vt:lpstr>PowerPoint Presentation</vt:lpstr>
      <vt:lpstr>PowerPoint Presentation</vt:lpstr>
      <vt:lpstr>CAD Software</vt:lpstr>
      <vt:lpstr>PowerPoint Presentation</vt:lpstr>
      <vt:lpstr>Questions </vt:lpstr>
      <vt:lpstr>Can Challenge</vt:lpstr>
    </vt:vector>
  </TitlesOfParts>
  <Company>Virginia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Workers Compensation Basics 2011</dc:title>
  <dc:creator>Richard.Wood</dc:creator>
  <cp:keywords>Workers Compensation</cp:keywords>
  <dc:description>COV\brenda.lambert|COV\brenda.lambert|COV\brenda.lambert</dc:description>
  <cp:lastModifiedBy>Parsley, Angela (VDOT)</cp:lastModifiedBy>
  <cp:revision>683</cp:revision>
  <dcterms:created xsi:type="dcterms:W3CDTF">2007-10-31T14:04:51Z</dcterms:created>
  <dcterms:modified xsi:type="dcterms:W3CDTF">2020-09-08T15:25:04Z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Basic Workers' Compensation Information</vt:lpwstr>
  </property>
  <property fmtid="{D5CDD505-2E9C-101B-9397-08002B2CF9AE}" pid="3" name="Owner">
    <vt:lpwstr>Angela White-Jenkins</vt:lpwstr>
  </property>
  <property fmtid="{D5CDD505-2E9C-101B-9397-08002B2CF9AE}" pid="4" name="Migration Disposition">
    <vt:lpwstr>Migrate</vt:lpwstr>
  </property>
  <property fmtid="{D5CDD505-2E9C-101B-9397-08002B2CF9AE}" pid="5" name="Status">
    <vt:lpwstr>Final</vt:lpwstr>
  </property>
  <property fmtid="{D5CDD505-2E9C-101B-9397-08002B2CF9AE}" pid="6" name="vdotDivision">
    <vt:lpwstr>119;#Safety and Performance Management|46d3227a-7f7b-4cbd-aa5a-187bab9aad21</vt:lpwstr>
  </property>
  <property fmtid="{D5CDD505-2E9C-101B-9397-08002B2CF9AE}" pid="7" name="TaxKeyword">
    <vt:lpwstr>1001;#Workers Compensation|baa756d7-45f9-46a5-b8ee-02c7a633c73b</vt:lpwstr>
  </property>
  <property fmtid="{D5CDD505-2E9C-101B-9397-08002B2CF9AE}" pid="8" name="vdotDocumentType">
    <vt:lpwstr>1;#Vital Record|75614a86-48ce-40c8-83a8-796a9ed6afea</vt:lpwstr>
  </property>
  <property fmtid="{D5CDD505-2E9C-101B-9397-08002B2CF9AE}" pid="9" name="_dlc_DocId">
    <vt:lpwstr>/insidevdot/Docs|fe171995-21ed-4424-bb2e-dfd225440492</vt:lpwstr>
  </property>
  <property fmtid="{D5CDD505-2E9C-101B-9397-08002B2CF9AE}" pid="10" name="_dlc_DocIdItemGuid">
    <vt:lpwstr>fe171995-21ed-4424-bb2e-dfd225440492</vt:lpwstr>
  </property>
  <property fmtid="{D5CDD505-2E9C-101B-9397-08002B2CF9AE}" pid="11" name="_dlc_DocIdUrl">
    <vt:lpwstr>http://insidevdot/Docs/_layouts/DocIdRedir.aspx?ID=%2finsidevdot%2fDocs%7cfe171995-21ed-4424-bb2e-dfd225440492, /insidevdot/Docs|fe171995-21ed-4424-bb2e-dfd225440492</vt:lpwstr>
  </property>
  <property fmtid="{D5CDD505-2E9C-101B-9397-08002B2CF9AE}" pid="12" name="vdotDocumentOwner">
    <vt:lpwstr>2;#Division Administrator|7f1069d7-14e6-4d28-bffd-f0829fa67576</vt:lpwstr>
  </property>
  <property fmtid="{D5CDD505-2E9C-101B-9397-08002B2CF9AE}" pid="13" name="vdotDocumentDescriptor">
    <vt:lpwstr>659;#Presentation|17ad0728-ca9f-42a6-a3de-52c6acd6059c</vt:lpwstr>
  </property>
  <property fmtid="{D5CDD505-2E9C-101B-9397-08002B2CF9AE}" pid="14" name="display_urn:schemas-microsoft-com:office:office#Editor">
    <vt:lpwstr>Lambert, Brenda J. (VDOT)</vt:lpwstr>
  </property>
  <property fmtid="{D5CDD505-2E9C-101B-9397-08002B2CF9AE}" pid="15" name="Order">
    <vt:lpwstr>9800.00000000000</vt:lpwstr>
  </property>
</Properties>
</file>